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767" r:id="rId1"/>
  </p:sldMasterIdLst>
  <p:notesMasterIdLst>
    <p:notesMasterId r:id="rId2"/>
  </p:notesMasterIdLst>
  <p:sldIdLst>
    <p:sldId id="256" r:id="rId3"/>
    <p:sldId id="257" r:id="rId4"/>
    <p:sldId id="283" r:id="rId5"/>
    <p:sldId id="284" r:id="rId6"/>
    <p:sldId id="285" r:id="rId7"/>
    <p:sldId id="282" r:id="rId8"/>
    <p:sldId id="308" r:id="rId9"/>
    <p:sldId id="287" r:id="rId10"/>
    <p:sldId id="288" r:id="rId11"/>
    <p:sldId id="259" r:id="rId12"/>
    <p:sldId id="260" r:id="rId13"/>
    <p:sldId id="263" r:id="rId14"/>
    <p:sldId id="264" r:id="rId15"/>
    <p:sldId id="310" r:id="rId16"/>
    <p:sldId id="262" r:id="rId17"/>
    <p:sldId id="261" r:id="rId18"/>
    <p:sldId id="265" r:id="rId19"/>
    <p:sldId id="293" r:id="rId20"/>
    <p:sldId id="294" r:id="rId21"/>
    <p:sldId id="266" r:id="rId22"/>
    <p:sldId id="267" r:id="rId23"/>
    <p:sldId id="311" r:id="rId24"/>
    <p:sldId id="268" r:id="rId25"/>
    <p:sldId id="269" r:id="rId26"/>
    <p:sldId id="296" r:id="rId27"/>
    <p:sldId id="312" r:id="rId28"/>
    <p:sldId id="297" r:id="rId29"/>
    <p:sldId id="299" r:id="rId30"/>
    <p:sldId id="270" r:id="rId31"/>
    <p:sldId id="300" r:id="rId32"/>
    <p:sldId id="271" r:id="rId33"/>
    <p:sldId id="301" r:id="rId34"/>
    <p:sldId id="272" r:id="rId35"/>
    <p:sldId id="302" r:id="rId36"/>
    <p:sldId id="303" r:id="rId37"/>
    <p:sldId id="289" r:id="rId38"/>
    <p:sldId id="290" r:id="rId39"/>
    <p:sldId id="291" r:id="rId40"/>
    <p:sldId id="274" r:id="rId41"/>
    <p:sldId id="273" r:id="rId42"/>
    <p:sldId id="275" r:id="rId43"/>
    <p:sldId id="276" r:id="rId44"/>
    <p:sldId id="277" r:id="rId45"/>
    <p:sldId id="304" r:id="rId46"/>
    <p:sldId id="305" r:id="rId47"/>
    <p:sldId id="306" r:id="rId48"/>
    <p:sldId id="279" r:id="rId49"/>
    <p:sldId id="280" r:id="rId50"/>
    <p:sldId id="307" r:id="rId51"/>
  </p:sldIdLst>
  <p:sldSz cx="12192000" cy="6858000"/>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C000"/>
    <a:srgbClr val="FFFF00"/>
    <a:srgbClr val="FFFF66"/>
    <a:srgbClr val="2E0FB1"/>
    <a:srgbClr val="000000"/>
    <a:srgbClr val="FFFFCC"/>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r="http://schemas.openxmlformats.org/officeDocument/2006/relationships"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lastCol>
    <a:firstCol>
      <a:tcTxStyle b="on"/>
    </a:firstCol>
    <a:lastRow>
      <a:tcTxStyle b="on"/>
      <a:tcStyle>
        <a:tcBdr>
          <a:top>
            <a:ln w="50800" cmpd="dbl">
              <a:solidFill>
                <a:schemeClr val="accent6"/>
              </a:solidFill>
            </a:ln>
          </a:top>
        </a:tcBdr>
      </a:tcStyle>
    </a:lastRow>
    <a:firstRow>
      <a:tcTxStyle b="on">
        <a:fontRef idx="minor">
          <a:scrgbClr r="0" g="0" b="0"/>
        </a:fontRef>
        <a:schemeClr val="bg1"/>
      </a:tcTxStyle>
      <a:tcStyle>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7" autoAdjust="0"/>
    <p:restoredTop sz="94811" autoAdjust="0"/>
  </p:normalViewPr>
  <p:slideViewPr>
    <p:cSldViewPr snapToGrid="0">
      <p:cViewPr varScale="1">
        <p:scale>
          <a:sx n="66" d="100"/>
          <a:sy n="66" d="100"/>
        </p:scale>
        <p:origin x="-1026"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tags" Target="tags/tag1.xml" /><Relationship Id="rId53" Type="http://schemas.openxmlformats.org/officeDocument/2006/relationships/presProps" Target="presProps.xml" /><Relationship Id="rId54" Type="http://schemas.openxmlformats.org/officeDocument/2006/relationships/viewProps" Target="viewProps.xml" /><Relationship Id="rId55" Type="http://schemas.openxmlformats.org/officeDocument/2006/relationships/theme" Target="theme/theme1.xml" /><Relationship Id="rId56" Type="http://schemas.openxmlformats.org/officeDocument/2006/relationships/tableStyles" Target="tableStyles.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F20F3-40D3-4B71-9D06-0B341E9AA372}" type="datetimeFigureOut">
              <a:rPr lang="en-IN" smtClean="0"/>
              <a:t>03/06/2019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E3508-3FC3-471A-B22F-7E092FD606E4}" type="slidenum">
              <a:rPr lang="en-IN" smtClean="0"/>
              <a:t>‹#›</a:t>
            </a:fld>
            <a:endParaRPr lang="en-IN"/>
          </a:p>
        </p:txBody>
      </p:sp>
    </p:spTree>
    <p:extLst>
      <p:ext uri="{BB962C8B-B14F-4D97-AF65-F5344CB8AC3E}">
        <p14:creationId xmlns:p14="http://schemas.microsoft.com/office/powerpoint/2010/main" val="144976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96E3508-3FC3-471A-B22F-7E092FD606E4}" type="slidenum">
              <a:rPr lang="en-IN" smtClean="0"/>
              <a:t>10</a:t>
            </a:fld>
            <a:endParaRPr lang="en-IN"/>
          </a:p>
        </p:txBody>
      </p:sp>
    </p:spTree>
    <p:extLst>
      <p:ext uri="{BB962C8B-B14F-4D97-AF65-F5344CB8AC3E}">
        <p14:creationId xmlns:p14="http://schemas.microsoft.com/office/powerpoint/2010/main" val="107479780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2308C81-F5BA-4B3C-A08E-FABC2A8F411E}"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511E6D-8D1F-43BC-A667-D2CDD5DA24B6}" type="slidenum">
              <a:rPr lang="en-IN" smtClean="0"/>
              <a:t>‹#›</a:t>
            </a:fld>
            <a:endParaRPr lang="en-IN"/>
          </a:p>
        </p:txBody>
      </p:sp>
    </p:spTree>
    <p:extLst>
      <p:ext uri="{BB962C8B-B14F-4D97-AF65-F5344CB8AC3E}">
        <p14:creationId xmlns:p14="http://schemas.microsoft.com/office/powerpoint/2010/main" val="7930265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72308C81-F5BA-4B3C-A08E-FABC2A8F411E}" type="datetimeFigureOut">
              <a:rPr lang="en-IN" smtClean="0"/>
              <a:t>03/06/2019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B511E6D-8D1F-43BC-A667-D2CDD5DA24B6}" type="slidenum">
              <a:rPr lang="en-IN" smtClean="0"/>
              <a:t>‹#›</a:t>
            </a:fld>
            <a:endParaRPr lang="en-IN"/>
          </a:p>
        </p:txBody>
      </p:sp>
    </p:spTree>
    <p:extLst>
      <p:ext uri="{BB962C8B-B14F-4D97-AF65-F5344CB8AC3E}">
        <p14:creationId xmlns:p14="http://schemas.microsoft.com/office/powerpoint/2010/main" val="152528273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72308C81-F5BA-4B3C-A08E-FABC2A8F411E}" type="datetimeFigureOut">
              <a:rPr lang="en-IN" smtClean="0"/>
              <a:t>03/06/2019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B511E6D-8D1F-43BC-A667-D2CDD5DA24B6}" type="slidenum">
              <a:rPr lang="en-IN" smtClean="0"/>
              <a:t>‹#›</a:t>
            </a:fld>
            <a:endParaRPr lang="en-IN"/>
          </a:p>
        </p:txBody>
      </p:sp>
    </p:spTree>
    <p:extLst>
      <p:ext uri="{BB962C8B-B14F-4D97-AF65-F5344CB8AC3E}">
        <p14:creationId xmlns:p14="http://schemas.microsoft.com/office/powerpoint/2010/main" val="5632603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72308C81-F5BA-4B3C-A08E-FABC2A8F411E}" type="datetimeFigureOut">
              <a:rPr lang="en-IN" smtClean="0"/>
              <a:t>03/06/2019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B511E6D-8D1F-43BC-A667-D2CDD5DA24B6}" type="slidenum">
              <a:rPr lang="en-IN" smtClean="0"/>
              <a:t>‹#›</a:t>
            </a:fld>
            <a:endParaRPr lang="en-IN"/>
          </a:p>
        </p:txBody>
      </p:sp>
    </p:spTree>
    <p:extLst>
      <p:ext uri="{BB962C8B-B14F-4D97-AF65-F5344CB8AC3E}">
        <p14:creationId xmlns:p14="http://schemas.microsoft.com/office/powerpoint/2010/main" val="416601865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3">
        <a:schemeClr val="bg2"/>
      </p:bgRef>
    </p:bg>
    <p:spTree>
      <p:nvGrpSpPr>
        <p:cNvPr id="1" name=""/>
        <p:cNvGrpSpPr/>
        <p:nvPr/>
      </p:nvGrpSpPr>
      <p:grpSpPr>
        <a:xfrm>
          <a:off x="0" y="0"/>
          <a: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2308C81-F5BA-4B3C-A08E-FABC2A8F411E}" type="datetimeFigureOut">
              <a:rPr lang="en-IN" smtClean="0"/>
              <a:t>03/06/2019</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B511E6D-8D1F-43BC-A667-D2CDD5DA24B6}" type="slidenum">
              <a:rPr lang="en-IN" smtClean="0"/>
              <a:t>‹#›</a:t>
            </a:fld>
            <a:endParaRPr lang="en-IN"/>
          </a:p>
        </p:txBody>
      </p:sp>
    </p:spTree>
    <p:extLst>
      <p:ext uri="{BB962C8B-B14F-4D97-AF65-F5344CB8AC3E}">
        <p14:creationId xmlns:p14="http://schemas.microsoft.com/office/powerpoint/2010/main" val="3390034554"/>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2" r:id="rId3"/>
    <p:sldLayoutId id="2147483774" r:id="rId4"/>
  </p:sldLayoutIdLst>
  <p:transition/>
  <p:timing/>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3.jpeg" /><Relationship Id="rId4" Type="http://schemas.microsoft.com/office/2007/relationships/hdphoto" Target="../media/image14.wdp"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microsoft.com/office/2007/relationships/hdphoto" Target="../media/image17.wdp" /><Relationship Id="rId4" Type="http://schemas.openxmlformats.org/officeDocument/2006/relationships/image" Target="../media/image18.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9.jpeg" /><Relationship Id="rId3" Type="http://schemas.microsoft.com/office/2007/relationships/hdphoto" Target="../media/image20.wdp" /><Relationship Id="rId4" Type="http://schemas.openxmlformats.org/officeDocument/2006/relationships/image" Target="../media/image21.jpeg" /><Relationship Id="rId5" Type="http://schemas.microsoft.com/office/2007/relationships/hdphoto" Target="../media/image22.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microsoft.com/office/2007/relationships/hdphoto" Target="../media/image24.wdp" /><Relationship Id="rId4" Type="http://schemas.openxmlformats.org/officeDocument/2006/relationships/image" Target="../media/image25.jpeg" /><Relationship Id="rId5" Type="http://schemas.microsoft.com/office/2007/relationships/hdphoto" Target="../media/image26.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 Id="rId3" Type="http://schemas.microsoft.com/office/2007/relationships/hdphoto" Target="../media/image28.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 Id="rId3" Type="http://schemas.openxmlformats.org/officeDocument/2006/relationships/image" Target="../media/image3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microsoft.com/office/2007/relationships/hdphoto" Target="../media/image34.wdp" /><Relationship Id="rId4" Type="http://schemas.openxmlformats.org/officeDocument/2006/relationships/image" Target="../media/image18.jpeg" /><Relationship Id="rId5" Type="http://schemas.openxmlformats.org/officeDocument/2006/relationships/image" Target="../media/image3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7.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8.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9.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0.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1.jpeg" /><Relationship Id="rId3" Type="http://schemas.microsoft.com/office/2007/relationships/hdphoto" Target="../media/image42.wdp" /><Relationship Id="rId4" Type="http://schemas.openxmlformats.org/officeDocument/2006/relationships/image" Target="../media/image43.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 Id="rId3" Type="http://schemas.openxmlformats.org/officeDocument/2006/relationships/image" Target="../media/image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4.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5.jpeg" /><Relationship Id="rId3" Type="http://schemas.microsoft.com/office/2007/relationships/hdphoto" Target="../media/image46.wdp" /><Relationship Id="rId4" Type="http://schemas.openxmlformats.org/officeDocument/2006/relationships/image" Target="../media/image47.jpeg" /><Relationship Id="rId5" Type="http://schemas.microsoft.com/office/2007/relationships/hdphoto" Target="../media/image48.wdp" /><Relationship Id="rId6" Type="http://schemas.openxmlformats.org/officeDocument/2006/relationships/image" Target="../media/image49.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0.jpeg" /><Relationship Id="rId3" Type="http://schemas.openxmlformats.org/officeDocument/2006/relationships/image" Target="../media/image51.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2.jpeg" /><Relationship Id="rId3" Type="http://schemas.microsoft.com/office/2007/relationships/hdphoto" Target="../media/image53.wdp" /><Relationship Id="rId4" Type="http://schemas.openxmlformats.org/officeDocument/2006/relationships/image" Target="../media/image54.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5.jpeg" /><Relationship Id="rId3" Type="http://schemas.openxmlformats.org/officeDocument/2006/relationships/image" Target="../media/image56.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57.jpeg" /><Relationship Id="rId3" Type="http://schemas.microsoft.com/office/2007/relationships/hdphoto" Target="../media/image58.wdp" /><Relationship Id="rId4" Type="http://schemas.openxmlformats.org/officeDocument/2006/relationships/image" Target="../media/image59.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0.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2.jpeg" /><Relationship Id="rId3" Type="http://schemas.openxmlformats.org/officeDocument/2006/relationships/image" Target="../media/image6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4.jpeg" /><Relationship Id="rId3" Type="http://schemas.openxmlformats.org/officeDocument/2006/relationships/image" Target="../media/image6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6.jpeg" /><Relationship Id="rId3" Type="http://schemas.microsoft.com/office/2007/relationships/hdphoto" Target="../media/image67.wdp"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8.jpeg" /><Relationship Id="rId3" Type="http://schemas.openxmlformats.org/officeDocument/2006/relationships/image" Target="../media/image69.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0.jpeg" /><Relationship Id="rId3" Type="http://schemas.microsoft.com/office/2007/relationships/hdphoto" Target="../media/image71.wdp"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2.jpeg" /><Relationship Id="rId3" Type="http://schemas.microsoft.com/office/2007/relationships/hdphoto" Target="../media/image73.wdp"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4.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4.jpeg" /><Relationship Id="rId3" Type="http://schemas.openxmlformats.org/officeDocument/2006/relationships/image" Target="../media/image7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7.jpeg" /><Relationship Id="rId3" Type="http://schemas.openxmlformats.org/officeDocument/2006/relationships/image" Target="../media/image8.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9.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1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xfrm>
      </p:grpSpPr>
      <p:pic>
        <p:nvPicPr>
          <p:cNvPr id="4" name="Picture 3">
            <a:extLst>
              <a:ext uri="{FF2B5EF4-FFF2-40B4-BE49-F238E27FC236}">
                <a16:creationId xmlns:a16="http://schemas.microsoft.com/office/drawing/2014/main" xmlns="" id="{C54B87A9-E5BA-4DED-8A42-C1379E846E8E}"/>
              </a:ext>
            </a:extLst>
          </p:cNvPr>
          <p:cNvPicPr>
            <a:picLocks noChangeAspect="1"/>
          </p:cNvPicPr>
          <p:nvPr/>
        </p:nvPicPr>
        <p:blipFill>
          <a:blip r:embed="rId2"/>
          <a:stretch>
            <a:fillRect/>
          </a:stretch>
        </p:blipFill>
        <p:spPr>
          <a:xfrm>
            <a:off x="0" y="0"/>
            <a:ext cx="12192001" cy="6860419"/>
          </a:xfrm>
          <a:prstGeom prst="rect">
            <a:avLst/>
          </a:prstGeom>
        </p:spPr>
      </p:pic>
      <p:sp>
        <p:nvSpPr>
          <p:cNvPr id="6" name="Title 1">
            <a:extLst>
              <a:ext uri="{FF2B5EF4-FFF2-40B4-BE49-F238E27FC236}">
                <a16:creationId xmlns:a16="http://schemas.microsoft.com/office/drawing/2014/main" xmlns="" id="{D7225348-162B-4F1F-AE44-8E532006269A}"/>
              </a:ext>
            </a:extLst>
          </p:cNvPr>
          <p:cNvSpPr txBox="1"/>
          <p:nvPr/>
        </p:nvSpPr>
        <p:spPr>
          <a:xfrm>
            <a:off x="288671" y="62077"/>
            <a:ext cx="5429959" cy="493486"/>
          </a:xfrm>
          <a:prstGeom prst="rect">
            <a:avLst/>
          </a:prstGeom>
          <a:noFill/>
          <a:ln w="38100" cap="sq">
            <a:no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pPr algn="l">
              <a:lnSpc>
                <a:spcPct val="100000"/>
              </a:lnSpc>
            </a:pPr>
            <a:r>
              <a:rPr lang="en-IN" sz="3600" b="1">
                <a:solidFill>
                  <a:srgbClr val="FFC000"/>
                </a:solidFill>
                <a:latin typeface="Calibri" panose="020f0502020204030204" pitchFamily="34" charset="0"/>
                <a:cs typeface="Calibri" panose="020f0502020204030204" pitchFamily="34" charset="0"/>
              </a:rPr>
              <a:t>UNIT VII- </a:t>
            </a:r>
            <a:r>
              <a:rPr lang="en-IN" sz="3600">
                <a:solidFill>
                  <a:srgbClr val="FFFF00"/>
                </a:solidFill>
                <a:latin typeface="Franklin Gothic Heavy" panose="020b0903020102020204" pitchFamily="34" charset="0"/>
              </a:rPr>
              <a:t>Chapter 3 </a:t>
            </a:r>
          </a:p>
        </p:txBody>
      </p:sp>
      <p:sp>
        <p:nvSpPr>
          <p:cNvPr id="8" name="Rectangle 7">
            <a:extLst>
              <a:ext uri="{FF2B5EF4-FFF2-40B4-BE49-F238E27FC236}">
                <a16:creationId xmlns:a16="http://schemas.microsoft.com/office/drawing/2014/main" xmlns="" id="{AD6A6DF6-7A0C-4BB5-A99E-1D9CE8267F1C}"/>
              </a:ext>
            </a:extLst>
          </p:cNvPr>
          <p:cNvSpPr/>
          <p:nvPr/>
        </p:nvSpPr>
        <p:spPr>
          <a:xfrm>
            <a:off x="288671" y="493486"/>
            <a:ext cx="11614654" cy="923330"/>
          </a:xfrm>
          <a:prstGeom prst="rect">
            <a:avLst/>
          </a:prstGeom>
          <a:noFill/>
        </p:spPr>
        <p:txBody>
          <a:bodyPr wrap="none" lIns="91440" tIns="45720" rIns="91440" bIns="45720">
            <a:spAutoFit/>
            <a:scene3d>
              <a:camera prst="orthographicFront"/>
              <a:lightRig rig="threePt" dir="t"/>
            </a:scene3d>
            <a:sp3d extrusionH="57150">
              <a:bevelT w="69850" h="38100" prst="cross"/>
            </a:sp3d>
          </a:bodyPr>
          <a:lstStyle/>
          <a:p>
            <a:r>
              <a:rPr lang="en-IN" sz="5400">
                <a:solidFill>
                  <a:srgbClr val="FFFF00"/>
                </a:solidFill>
                <a:effectLst>
                  <a:glow rad="101600">
                    <a:schemeClr val="accent3">
                      <a:satMod val="175000"/>
                      <a:alpha val="40000"/>
                    </a:schemeClr>
                  </a:glow>
                </a:effectLst>
                <a:latin typeface="Franklin Gothic Heavy" panose="020b0903020102020204" pitchFamily="34" charset="0"/>
              </a:rPr>
              <a:t>Chromosomal Basis of Inheritance </a:t>
            </a:r>
          </a:p>
        </p:txBody>
      </p:sp>
    </p:spTree>
    <p:extLst>
      <p:ext uri="{BB962C8B-B14F-4D97-AF65-F5344CB8AC3E}">
        <p14:creationId xmlns:p14="http://schemas.microsoft.com/office/powerpoint/2010/main" val="189396736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2A1C4779-DCB6-4C36-8A43-1DC817E8755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rcRect b="20505"/>
          <a:stretch>
            <a:fillRect/>
          </a:stretch>
        </p:blipFill>
        <p:spPr>
          <a:xfrm>
            <a:off x="0" y="1909469"/>
            <a:ext cx="6259132" cy="4948531"/>
          </a:xfrm>
          <a:prstGeom prst="rect">
            <a:avLst/>
          </a:prstGeom>
        </p:spPr>
      </p:pic>
      <p:sp>
        <p:nvSpPr>
          <p:cNvPr id="3" name="Rectangle 2">
            <a:extLst>
              <a:ext uri="{FF2B5EF4-FFF2-40B4-BE49-F238E27FC236}">
                <a16:creationId xmlns:a16="http://schemas.microsoft.com/office/drawing/2014/main" xmlns="" id="{91560817-7A5C-4DDC-8558-7255C116AC4A}"/>
              </a:ext>
            </a:extLst>
          </p:cNvPr>
          <p:cNvSpPr/>
          <p:nvPr/>
        </p:nvSpPr>
        <p:spPr>
          <a:xfrm>
            <a:off x="670560" y="334500"/>
            <a:ext cx="10653932" cy="1446550"/>
          </a:xfrm>
          <a:prstGeom prst="rect">
            <a:avLst/>
          </a:prstGeom>
        </p:spPr>
        <p:txBody>
          <a:bodyPr wrap="square">
            <a:spAutoFit/>
          </a:bodyPr>
          <a:lstStyle/>
          <a:p>
            <a:pPr algn="ctr"/>
            <a:r>
              <a:rPr lang="en-US" sz="4400" b="1">
                <a:solidFill>
                  <a:srgbClr val="FFFF00"/>
                </a:solidFill>
                <a:latin typeface="Arial" panose="020b0604020202020204" pitchFamily="34" charset="0"/>
                <a:cs typeface="Arial" panose="020b0604020202020204" pitchFamily="34" charset="0"/>
              </a:rPr>
              <a:t> Arrangement of linked and unlinked genes on chromosome </a:t>
            </a:r>
            <a:endParaRPr lang="en-IN" sz="4400" b="1">
              <a:solidFill>
                <a:srgbClr val="FFFF00"/>
              </a:solidFill>
              <a:latin typeface="Arial" pitchFamily="34" charset="0"/>
              <a:cs typeface="Arial" pitchFamily="34" charset="0"/>
            </a:endParaRPr>
          </a:p>
        </p:txBody>
      </p:sp>
      <p:sp>
        <p:nvSpPr>
          <p:cNvPr id="4" name="TextBox 3">
            <a:extLst>
              <a:ext uri="{FF2B5EF4-FFF2-40B4-BE49-F238E27FC236}">
                <a16:creationId xmlns:a16="http://schemas.microsoft.com/office/drawing/2014/main" xmlns="" id="{14637D8E-B5C5-4AF6-80D8-BE25D9DC5337}"/>
              </a:ext>
            </a:extLst>
          </p:cNvPr>
          <p:cNvSpPr txBox="1"/>
          <p:nvPr/>
        </p:nvSpPr>
        <p:spPr>
          <a:xfrm>
            <a:off x="6349285" y="1909469"/>
            <a:ext cx="5670666" cy="5262979"/>
          </a:xfrm>
          <a:prstGeom prst="rect">
            <a:avLst/>
          </a:prstGeom>
          <a:noFill/>
        </p:spPr>
        <p:txBody>
          <a:bodyPr wrap="square" rtlCol="0">
            <a:spAutoFit/>
          </a:bodyPr>
          <a:lstStyle/>
          <a:p>
            <a:pPr marL="285750" indent="-285750">
              <a:buFont typeface="Wingdings" panose="05000000000000000000" pitchFamily="2" charset="2"/>
              <a:buChar char="Ø"/>
            </a:pPr>
            <a:r>
              <a:rPr lang="en-IN" sz="2400"/>
              <a:t>Linked genes – close together</a:t>
            </a:r>
          </a:p>
          <a:p>
            <a:pPr marL="285750" indent="-285750">
              <a:buFont typeface="Wingdings" panose="05000000000000000000" pitchFamily="2" charset="2"/>
              <a:buChar char="Ø"/>
            </a:pPr>
            <a:endParaRPr lang="en-IN" sz="2400"/>
          </a:p>
          <a:p>
            <a:pPr marL="285750" indent="-285750">
              <a:buFont typeface="Wingdings" panose="05000000000000000000" pitchFamily="2" charset="2"/>
              <a:buChar char="Ø"/>
            </a:pPr>
            <a:r>
              <a:rPr lang="en-IN" sz="2400"/>
              <a:t>Unlinked genes or syntenic genes – sufficiently far apart</a:t>
            </a:r>
          </a:p>
          <a:p>
            <a:endParaRPr lang="en-IN" sz="2400"/>
          </a:p>
          <a:p>
            <a:pPr marL="342900" indent="-342900">
              <a:buFont typeface="Wingdings" panose="05000000000000000000" pitchFamily="2" charset="2"/>
              <a:buChar char="Ø"/>
            </a:pPr>
            <a:r>
              <a:rPr lang="en-IN" sz="2400"/>
              <a:t>It is differed by recombination frequency value</a:t>
            </a:r>
          </a:p>
          <a:p>
            <a:pPr marL="342900" indent="-342900">
              <a:buFont typeface="Wingdings" panose="05000000000000000000" pitchFamily="2" charset="2"/>
              <a:buChar char="Ø"/>
            </a:pPr>
            <a:endParaRPr lang="en-IN" sz="2400"/>
          </a:p>
          <a:p>
            <a:pPr marL="342900" indent="-342900">
              <a:buFont typeface="Wingdings" panose="05000000000000000000" pitchFamily="2" charset="2"/>
              <a:buChar char="Ø"/>
            </a:pPr>
            <a:r>
              <a:rPr lang="en-IN" sz="2400"/>
              <a:t>More than 50% - unlinked genes</a:t>
            </a:r>
          </a:p>
          <a:p>
            <a:pPr marL="342900" indent="-342900">
              <a:buFont typeface="Wingdings" panose="05000000000000000000" pitchFamily="2" charset="2"/>
              <a:buChar char="Ø"/>
            </a:pPr>
            <a:endParaRPr lang="en-IN" sz="2400"/>
          </a:p>
          <a:p>
            <a:pPr marL="342900" indent="-342900">
              <a:buFont typeface="Wingdings" panose="05000000000000000000" pitchFamily="2" charset="2"/>
              <a:buChar char="Ø"/>
            </a:pPr>
            <a:r>
              <a:rPr lang="en-IN" sz="2400"/>
              <a:t>Less than 50% -linked genes</a:t>
            </a:r>
          </a:p>
          <a:p>
            <a:endParaRPr lang="en-IN"/>
          </a:p>
          <a:p>
            <a:endParaRPr lang="en-IN"/>
          </a:p>
          <a:p>
            <a:endParaRPr lang="en-IN"/>
          </a:p>
          <a:p>
            <a:endParaRPr lang="en-IN"/>
          </a:p>
        </p:txBody>
      </p:sp>
    </p:spTree>
    <p:extLst>
      <p:ext uri="{BB962C8B-B14F-4D97-AF65-F5344CB8AC3E}">
        <p14:creationId xmlns:p14="http://schemas.microsoft.com/office/powerpoint/2010/main" val="341907881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3747FA92-A80A-4ECE-89B1-602B7D7460F2}"/>
              </a:ext>
            </a:extLst>
          </p:cNvPr>
          <p:cNvPicPr>
            <a:picLocks noChangeAspect="1"/>
          </p:cNvPicPr>
          <p:nvPr/>
        </p:nvPicPr>
        <p:blipFill>
          <a:blip r:embed="rId2"/>
          <a:srcRect b="18859"/>
          <a:stretch>
            <a:fillRect/>
          </a:stretch>
        </p:blipFill>
        <p:spPr>
          <a:xfrm>
            <a:off x="0" y="1090371"/>
            <a:ext cx="6387921" cy="5767629"/>
          </a:xfrm>
          <a:prstGeom prst="rect">
            <a:avLst/>
          </a:prstGeom>
        </p:spPr>
      </p:pic>
      <p:sp>
        <p:nvSpPr>
          <p:cNvPr id="3" name="Rectangle 2">
            <a:extLst>
              <a:ext uri="{FF2B5EF4-FFF2-40B4-BE49-F238E27FC236}">
                <a16:creationId xmlns:a16="http://schemas.microsoft.com/office/drawing/2014/main" xmlns="" id="{5682B31D-D85C-42F4-98FC-7224A4488776}"/>
              </a:ext>
            </a:extLst>
          </p:cNvPr>
          <p:cNvSpPr/>
          <p:nvPr/>
        </p:nvSpPr>
        <p:spPr>
          <a:xfrm>
            <a:off x="2544838" y="380201"/>
            <a:ext cx="7333958" cy="584775"/>
          </a:xfrm>
          <a:prstGeom prst="rect">
            <a:avLst/>
          </a:prstGeom>
        </p:spPr>
        <p:txBody>
          <a:bodyPr wrap="square">
            <a:spAutoFit/>
          </a:bodyPr>
          <a:lstStyle/>
          <a:p>
            <a:pPr algn="ctr"/>
            <a:r>
              <a:rPr lang="en-IN" sz="3200" b="1" i="1">
                <a:solidFill>
                  <a:srgbClr val="FFFF00"/>
                </a:solidFill>
                <a:latin typeface="Arial" panose="020b0604020202020204" pitchFamily="34" charset="0"/>
                <a:cs typeface="Arial" panose="020b0604020202020204" pitchFamily="34" charset="0"/>
              </a:rPr>
              <a:t>Cis-Trans</a:t>
            </a:r>
            <a:r>
              <a:rPr lang="en-IN" sz="3200" b="1">
                <a:solidFill>
                  <a:srgbClr val="FFFF00"/>
                </a:solidFill>
                <a:latin typeface="Arial" panose="020b0604020202020204" pitchFamily="34" charset="0"/>
                <a:cs typeface="Arial" panose="020b0604020202020204" pitchFamily="34" charset="0"/>
              </a:rPr>
              <a:t> arrangement of genes </a:t>
            </a:r>
          </a:p>
        </p:txBody>
      </p:sp>
      <p:sp>
        <p:nvSpPr>
          <p:cNvPr id="4" name="TextBox 3">
            <a:extLst>
              <a:ext uri="{FF2B5EF4-FFF2-40B4-BE49-F238E27FC236}">
                <a16:creationId xmlns:a16="http://schemas.microsoft.com/office/drawing/2014/main" xmlns="" id="{082B7041-6A55-48A5-A1AE-28A3201C3295}"/>
              </a:ext>
            </a:extLst>
          </p:cNvPr>
          <p:cNvSpPr txBox="1"/>
          <p:nvPr/>
        </p:nvSpPr>
        <p:spPr>
          <a:xfrm>
            <a:off x="6387920" y="1210614"/>
            <a:ext cx="5804079" cy="5447645"/>
          </a:xfrm>
          <a:prstGeom prst="rect">
            <a:avLst/>
          </a:prstGeom>
          <a:noFill/>
        </p:spPr>
        <p:txBody>
          <a:bodyPr wrap="square" rtlCol="0">
            <a:spAutoFit/>
          </a:bodyPr>
          <a:lstStyle/>
          <a:p>
            <a:r>
              <a:rPr lang="en-IN" sz="2800">
                <a:solidFill>
                  <a:srgbClr val="00FF00"/>
                </a:solidFill>
              </a:rPr>
              <a:t>Coupling or Cis configuration</a:t>
            </a:r>
          </a:p>
          <a:p>
            <a:r>
              <a:rPr lang="en-IN" sz="2400"/>
              <a:t>Two dominant or recessive alleles present on same chromosome of homologous , inherit together into same gamete.</a:t>
            </a:r>
          </a:p>
          <a:p>
            <a:endParaRPr lang="en-IN" sz="2400"/>
          </a:p>
          <a:p>
            <a:endParaRPr lang="en-IN" sz="2400"/>
          </a:p>
          <a:p>
            <a:r>
              <a:rPr lang="en-IN" sz="2800">
                <a:solidFill>
                  <a:srgbClr val="00FF00"/>
                </a:solidFill>
              </a:rPr>
              <a:t>Repulsion  or Trans configuration</a:t>
            </a:r>
          </a:p>
          <a:p>
            <a:r>
              <a:rPr lang="en-IN" sz="2400"/>
              <a:t>Two dominant or recessive alleles present on different but same  homologous chromosome, inherit apart into different gamete.</a:t>
            </a:r>
          </a:p>
          <a:p>
            <a:endParaRPr lang="en-IN" sz="2800">
              <a:solidFill>
                <a:srgbClr val="00FF00"/>
              </a:solidFill>
            </a:endParaRPr>
          </a:p>
          <a:p>
            <a:endParaRPr lang="en-IN" sz="2400"/>
          </a:p>
        </p:txBody>
      </p:sp>
    </p:spTree>
    <p:extLst>
      <p:ext uri="{BB962C8B-B14F-4D97-AF65-F5344CB8AC3E}">
        <p14:creationId xmlns:p14="http://schemas.microsoft.com/office/powerpoint/2010/main" val="32326478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12FE3C04-57EC-4DD9-9EE3-C46907A8AAD7}"/>
              </a:ext>
            </a:extLst>
          </p:cNvPr>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l="9306" t="15961" r="47596" b="5813"/>
          <a:stretch>
            <a:fillRect/>
          </a:stretch>
        </p:blipFill>
        <p:spPr bwMode="auto">
          <a:xfrm>
            <a:off x="0" y="0"/>
            <a:ext cx="6134100" cy="685800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xmlns="" id="{ED1D725F-6EEE-432C-B183-E0C4C75E079F}"/>
              </a:ext>
            </a:extLst>
          </p:cNvPr>
          <p:cNvPicPr/>
          <p:nvPr/>
        </p:nvPicPr>
        <p:blipFill>
          <a:blip r:embed="rId4"/>
          <a:srcRect l="12630" t="9853" r="48039" b="6207"/>
          <a:stretch>
            <a:fillRect/>
          </a:stretch>
        </p:blipFill>
        <p:spPr bwMode="auto">
          <a:xfrm>
            <a:off x="6134100" y="0"/>
            <a:ext cx="6057900" cy="6908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34161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7A165803-E09E-4EBD-90F4-83D5BAF7485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2000"/>
                    </a14:imgEffect>
                  </a14:imgLayer>
                </a14:imgProps>
              </a:ext>
            </a:extLst>
          </a:blip>
          <a:stretch>
            <a:fillRect/>
          </a:stretch>
        </p:blipFill>
        <p:spPr>
          <a:xfrm>
            <a:off x="0" y="-1"/>
            <a:ext cx="6555545" cy="6858001"/>
          </a:xfrm>
          <a:prstGeom prst="rect">
            <a:avLst/>
          </a:prstGeom>
        </p:spPr>
      </p:pic>
      <p:pic>
        <p:nvPicPr>
          <p:cNvPr id="3" name="Picture 2">
            <a:extLst>
              <a:ext uri="{FF2B5EF4-FFF2-40B4-BE49-F238E27FC236}">
                <a16:creationId xmlns:a16="http://schemas.microsoft.com/office/drawing/2014/main" xmlns="" id="{FDD75B03-DA08-42D5-8AC3-AB5A4E1D2E0D}"/>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2000" contrast="54000"/>
                    </a14:imgEffect>
                  </a14:imgLayer>
                </a14:imgProps>
              </a:ext>
            </a:extLst>
          </a:blip>
          <a:stretch>
            <a:fillRect/>
          </a:stretch>
        </p:blipFill>
        <p:spPr>
          <a:xfrm>
            <a:off x="6426200" y="0"/>
            <a:ext cx="5941746" cy="6858000"/>
          </a:xfrm>
          <a:prstGeom prst="rect">
            <a:avLst/>
          </a:prstGeom>
        </p:spPr>
      </p:pic>
    </p:spTree>
    <p:extLst>
      <p:ext uri="{BB962C8B-B14F-4D97-AF65-F5344CB8AC3E}">
        <p14:creationId xmlns:p14="http://schemas.microsoft.com/office/powerpoint/2010/main" val="20019624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xmlns="" id="{685BAF8D-259A-4B3A-8DF9-DE864AFFE4EB}"/>
              </a:ext>
            </a:extLst>
          </p:cNvPr>
          <p:cNvSpPr>
            <a:spLocks noGrp="1"/>
          </p:cNvSpPr>
          <p:nvPr>
            <p:ph type="title"/>
          </p:nvPr>
        </p:nvSpPr>
        <p:spPr/>
        <p:txBody>
          <a:bodyPr/>
          <a:lstStyle/>
          <a:p>
            <a:r>
              <a:rPr lang="en-IN">
                <a:solidFill>
                  <a:srgbClr val="FFFF00"/>
                </a:solidFill>
              </a:rPr>
              <a:t>Kinds of linkage</a:t>
            </a:r>
          </a:p>
        </p:txBody>
      </p:sp>
      <p:sp>
        <p:nvSpPr>
          <p:cNvPr id="3" name="Text Placeholder 2">
            <a:extLst>
              <a:ext uri="{FF2B5EF4-FFF2-40B4-BE49-F238E27FC236}">
                <a16:creationId xmlns:a16="http://schemas.microsoft.com/office/drawing/2014/main" xmlns="" id="{AF52C2C4-98D4-4C82-9A43-6D7AAD37CC1C}"/>
              </a:ext>
            </a:extLst>
          </p:cNvPr>
          <p:cNvSpPr>
            <a:spLocks noGrp="1"/>
          </p:cNvSpPr>
          <p:nvPr>
            <p:ph type="body" idx="1"/>
          </p:nvPr>
        </p:nvSpPr>
        <p:spPr>
          <a:xfrm>
            <a:off x="481404" y="1290601"/>
            <a:ext cx="4879199" cy="823912"/>
          </a:xfrm>
        </p:spPr>
        <p:txBody>
          <a:bodyPr/>
          <a:lstStyle/>
          <a:p>
            <a:r>
              <a:rPr lang="en-IN">
                <a:solidFill>
                  <a:srgbClr val="00FF00"/>
                </a:solidFill>
              </a:rPr>
              <a:t>Complete linkage </a:t>
            </a:r>
          </a:p>
        </p:txBody>
      </p:sp>
      <p:sp>
        <p:nvSpPr>
          <p:cNvPr id="4" name="Content Placeholder 3">
            <a:extLst>
              <a:ext uri="{FF2B5EF4-FFF2-40B4-BE49-F238E27FC236}">
                <a16:creationId xmlns:a16="http://schemas.microsoft.com/office/drawing/2014/main" xmlns="" id="{3E7C05B8-2153-4E9F-A32B-1D39E41EAF5D}"/>
              </a:ext>
            </a:extLst>
          </p:cNvPr>
          <p:cNvSpPr>
            <a:spLocks noGrp="1"/>
          </p:cNvSpPr>
          <p:nvPr>
            <p:ph sz="half" idx="2"/>
          </p:nvPr>
        </p:nvSpPr>
        <p:spPr>
          <a:xfrm>
            <a:off x="774095" y="2222392"/>
            <a:ext cx="5107208" cy="2010606"/>
          </a:xfrm>
        </p:spPr>
        <p:txBody>
          <a:bodyPr/>
          <a:lstStyle/>
          <a:p>
            <a:r>
              <a:rPr lang="en-IN"/>
              <a:t>The genes located very close together and do not exhibit crossing over.</a:t>
            </a:r>
          </a:p>
          <a:p>
            <a:r>
              <a:rPr lang="en-IN"/>
              <a:t>Reported in male </a:t>
            </a:r>
            <a:r>
              <a:rPr lang="en-IN" i="1"/>
              <a:t>Drosophila</a:t>
            </a:r>
          </a:p>
          <a:p>
            <a:r>
              <a:rPr lang="en-IN"/>
              <a:t>C.B Bridges (1919)</a:t>
            </a:r>
          </a:p>
        </p:txBody>
      </p:sp>
      <p:sp>
        <p:nvSpPr>
          <p:cNvPr id="5" name="Text Placeholder 4">
            <a:extLst>
              <a:ext uri="{FF2B5EF4-FFF2-40B4-BE49-F238E27FC236}">
                <a16:creationId xmlns:a16="http://schemas.microsoft.com/office/drawing/2014/main" xmlns="" id="{0C72726A-E48F-47A4-AB05-83A36C2EDF5A}"/>
              </a:ext>
            </a:extLst>
          </p:cNvPr>
          <p:cNvSpPr>
            <a:spLocks noGrp="1"/>
          </p:cNvSpPr>
          <p:nvPr>
            <p:ph type="body" sz="quarter" idx="3"/>
          </p:nvPr>
        </p:nvSpPr>
        <p:spPr>
          <a:xfrm>
            <a:off x="6402002" y="1322314"/>
            <a:ext cx="4865554" cy="823912"/>
          </a:xfrm>
        </p:spPr>
        <p:txBody>
          <a:bodyPr/>
          <a:lstStyle/>
          <a:p>
            <a:r>
              <a:rPr lang="en-IN">
                <a:solidFill>
                  <a:srgbClr val="00FF00"/>
                </a:solidFill>
              </a:rPr>
              <a:t>Incomplete linkage</a:t>
            </a:r>
          </a:p>
        </p:txBody>
      </p:sp>
      <p:sp>
        <p:nvSpPr>
          <p:cNvPr id="6" name="Content Placeholder 5">
            <a:extLst>
              <a:ext uri="{FF2B5EF4-FFF2-40B4-BE49-F238E27FC236}">
                <a16:creationId xmlns:a16="http://schemas.microsoft.com/office/drawing/2014/main" xmlns="" id="{EEEDE5F5-A2AC-453C-938C-5000723A9715}"/>
              </a:ext>
            </a:extLst>
          </p:cNvPr>
          <p:cNvSpPr>
            <a:spLocks noGrp="1"/>
          </p:cNvSpPr>
          <p:nvPr>
            <p:ph sz="quarter" idx="4"/>
          </p:nvPr>
        </p:nvSpPr>
        <p:spPr>
          <a:xfrm>
            <a:off x="6310699" y="2222392"/>
            <a:ext cx="5095357" cy="1862968"/>
          </a:xfrm>
        </p:spPr>
        <p:txBody>
          <a:bodyPr/>
          <a:lstStyle/>
          <a:p>
            <a:r>
              <a:rPr lang="en-IN"/>
              <a:t>The genes located sufficiently apart and exhibit some crossing over.</a:t>
            </a:r>
          </a:p>
          <a:p>
            <a:r>
              <a:rPr lang="en-IN"/>
              <a:t>Reported in maize</a:t>
            </a:r>
            <a:endParaRPr lang="en-IN" i="1"/>
          </a:p>
          <a:p>
            <a:r>
              <a:rPr lang="en-IN"/>
              <a:t>Hutchinson</a:t>
            </a:r>
          </a:p>
          <a:p>
            <a:endParaRPr lang="en-IN"/>
          </a:p>
        </p:txBody>
      </p:sp>
      <p:sp>
        <p:nvSpPr>
          <p:cNvPr id="9" name="TextBox 8">
            <a:extLst>
              <a:ext uri="{FF2B5EF4-FFF2-40B4-BE49-F238E27FC236}">
                <a16:creationId xmlns:a16="http://schemas.microsoft.com/office/drawing/2014/main" xmlns="" id="{C7B0AD71-4EF0-4113-B208-C267CB0610D9}"/>
              </a:ext>
            </a:extLst>
          </p:cNvPr>
          <p:cNvSpPr txBox="1"/>
          <p:nvPr/>
        </p:nvSpPr>
        <p:spPr>
          <a:xfrm>
            <a:off x="3652453" y="4232998"/>
            <a:ext cx="4457700" cy="2646878"/>
          </a:xfrm>
          <a:prstGeom prst="rect">
            <a:avLst/>
          </a:prstGeom>
          <a:noFill/>
        </p:spPr>
        <p:txBody>
          <a:bodyPr wrap="square" rtlCol="0">
            <a:spAutoFit/>
          </a:bodyPr>
          <a:lstStyle/>
          <a:p>
            <a:r>
              <a:rPr lang="en-IN" sz="2400">
                <a:solidFill>
                  <a:srgbClr val="00FF00"/>
                </a:solidFill>
              </a:rPr>
              <a:t>Linkage groups- corresponds to haploid set of chromosomes</a:t>
            </a:r>
          </a:p>
          <a:p>
            <a:r>
              <a:rPr lang="en-US">
                <a:solidFill>
                  <a:srgbClr val="FFC000"/>
                </a:solidFill>
              </a:rPr>
              <a:t>Name of organism     Linkage groups </a:t>
            </a:r>
            <a:r>
              <a:rPr lang="en-US" sz="2000" i="1"/>
              <a:t>Mucor	</a:t>
            </a:r>
            <a:r>
              <a:rPr lang="en-US" sz="2000"/>
              <a:t>			2 </a:t>
            </a:r>
          </a:p>
          <a:p>
            <a:r>
              <a:rPr lang="en-US" sz="2000" i="1"/>
              <a:t>Drosophila</a:t>
            </a:r>
            <a:r>
              <a:rPr lang="en-US" sz="2000"/>
              <a:t>			4</a:t>
            </a:r>
          </a:p>
          <a:p>
            <a:r>
              <a:rPr lang="en-US" sz="2000"/>
              <a:t>Sweet pea 			7 </a:t>
            </a:r>
          </a:p>
          <a:p>
            <a:r>
              <a:rPr lang="en-US" sz="2000" i="1"/>
              <a:t>Neurospora </a:t>
            </a:r>
            <a:r>
              <a:rPr lang="en-US" sz="2000"/>
              <a:t>		7 </a:t>
            </a:r>
          </a:p>
          <a:p>
            <a:r>
              <a:rPr lang="en-US" sz="2000"/>
              <a:t>Maize			       10</a:t>
            </a:r>
            <a:endParaRPr lang="en-IN" sz="2000"/>
          </a:p>
        </p:txBody>
      </p:sp>
    </p:spTree>
    <p:extLst>
      <p:ext uri="{BB962C8B-B14F-4D97-AF65-F5344CB8AC3E}">
        <p14:creationId xmlns:p14="http://schemas.microsoft.com/office/powerpoint/2010/main" val="189518343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xmlns="" id="{058AFF7E-B636-448D-B569-1B2EA5EB72AB}"/>
              </a:ext>
            </a:extLst>
          </p:cNvPr>
          <p:cNvPicPr/>
          <p:nvPr/>
        </p:nvPicPr>
        <p:blipFill>
          <a:blip r:embed="rId2">
            <a:extLst>
              <a:ext uri="{BEBA8EAE-BF5A-486C-A8C5-ECC9F3942E4B}">
                <a14:imgProps xmlns:a14="http://schemas.microsoft.com/office/drawing/2010/main">
                  <a14:imgLayer r:embed="rId3">
                    <a14:imgEffect>
                      <a14:brightnessContrast bright="-3000" contrast="45000"/>
                    </a14:imgEffect>
                  </a14:imgLayer>
                </a14:imgProps>
              </a:ext>
            </a:extLst>
          </a:blip>
          <a:srcRect l="13516" t="13202" r="53468" b="15665"/>
          <a:stretch>
            <a:fillRect/>
          </a:stretch>
        </p:blipFill>
        <p:spPr bwMode="auto">
          <a:xfrm>
            <a:off x="6096000" y="-28132"/>
            <a:ext cx="6096000" cy="6858000"/>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5DD1D82C-83FD-4645-9CCD-6CADE85DE096}"/>
              </a:ext>
            </a:extLst>
          </p:cNvPr>
          <p:cNvPicPr/>
          <p:nvPr/>
        </p:nvPicPr>
        <p:blipFill>
          <a:blip r:embed="rId4">
            <a:extLst>
              <a:ext uri="{BEBA8EAE-BF5A-486C-A8C5-ECC9F3942E4B}">
                <a14:imgProps xmlns:a14="http://schemas.microsoft.com/office/drawing/2010/main">
                  <a14:imgLayer r:embed="rId5">
                    <a14:imgEffect>
                      <a14:brightnessContrast bright="-21000" contrast="49000"/>
                    </a14:imgEffect>
                  </a14:imgLayer>
                </a14:imgProps>
              </a:ext>
            </a:extLst>
          </a:blip>
          <a:srcRect l="12630" t="16355" r="50587" b="17439"/>
          <a:stretch>
            <a:fillRect/>
          </a:stretch>
        </p:blipFill>
        <p:spPr bwMode="auto">
          <a:xfrm>
            <a:off x="0" y="-28132"/>
            <a:ext cx="6096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06066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Table 3">
            <a:extLst>
              <a:ext uri="{FF2B5EF4-FFF2-40B4-BE49-F238E27FC236}">
                <a16:creationId xmlns:a16="http://schemas.microsoft.com/office/drawing/2014/main" xmlns="" id="{02AAB54F-E2C9-4317-89A6-FB581ECE1B1B}"/>
              </a:ext>
            </a:extLst>
          </p:cNvPr>
          <p:cNvGraphicFramePr>
            <a:graphicFrameLocks noGrp="1"/>
          </p:cNvGraphicFramePr>
          <p:nvPr>
            <p:extLst>
              <p:ext uri="{D42A27DB-BD31-4B8C-83A1-F6EECF244321}">
                <p14:modId xmlns:p14="http://schemas.microsoft.com/office/powerpoint/2010/main" val="2911994326"/>
              </p:ext>
            </p:extLst>
          </p:nvPr>
        </p:nvGraphicFramePr>
        <p:xfrm>
          <a:off x="5950634" y="745588"/>
          <a:ext cx="6241366" cy="5852160"/>
        </p:xfrm>
        <a:graphic>
          <a:graphicData uri="http://schemas.openxmlformats.org/drawingml/2006/table">
            <a:tbl>
              <a:tblPr firstRow="1" bandRow="1">
                <a:tableStyleId>{912C8C85-51F0-491E-9774-3900AFEF0FD7}</a:tableStyleId>
              </a:tblPr>
              <a:tblGrid>
                <a:gridCol w="3120683">
                  <a:extLst>
                    <a:ext uri="{9D8B030D-6E8A-4147-A177-3AD203B41FA5}">
                      <a16:colId xmlns:a16="http://schemas.microsoft.com/office/drawing/2014/main" xmlns="" val="2935052164"/>
                    </a:ext>
                  </a:extLst>
                </a:gridCol>
                <a:gridCol w="3120683">
                  <a:extLst>
                    <a:ext uri="{9D8B030D-6E8A-4147-A177-3AD203B41FA5}">
                      <a16:colId xmlns:a16="http://schemas.microsoft.com/office/drawing/2014/main" xmlns="" val="217638092"/>
                    </a:ext>
                  </a:extLst>
                </a:gridCol>
              </a:tblGrid>
              <a:tr h="370840">
                <a:tc>
                  <a:txBody>
                    <a:bodyPr vert="horz" wrap="square"/>
                    <a:lstStyle/>
                    <a:p>
                      <a:r>
                        <a:rPr lang="en-US" sz="2400">
                          <a:latin typeface="Arial" panose="020b0604020202020204" pitchFamily="34" charset="0"/>
                          <a:cs typeface="Arial" panose="020b0604020202020204" pitchFamily="34" charset="0"/>
                        </a:rPr>
                        <a:t>Linkage</a:t>
                      </a:r>
                      <a:endParaRPr lang="en-IN" sz="2400">
                        <a:latin typeface="Arial" panose="020b0604020202020204" pitchFamily="34" charset="0"/>
                        <a:cs typeface="Arial" panose="020b0604020202020204" pitchFamily="34" charset="0"/>
                      </a:endParaRPr>
                    </a:p>
                  </a:txBody>
                  <a:tcPr/>
                </a:tc>
                <a:tc>
                  <a:txBody>
                    <a:bodyPr vert="horz" wrap="square"/>
                    <a:lstStyle/>
                    <a:p>
                      <a:r>
                        <a:rPr lang="en-US" sz="2400">
                          <a:latin typeface="Arial" panose="020b0604020202020204" pitchFamily="34" charset="0"/>
                          <a:cs typeface="Arial" panose="020b0604020202020204" pitchFamily="34" charset="0"/>
                        </a:rPr>
                        <a:t> Crossing over</a:t>
                      </a:r>
                      <a:endParaRPr lang="en-IN"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64475217"/>
                  </a:ext>
                </a:extLst>
              </a:tr>
              <a:tr h="370840">
                <a:tc>
                  <a:txBody>
                    <a:bodyPr vert="horz" wrap="square"/>
                    <a:lstStyle/>
                    <a:p>
                      <a:r>
                        <a:rPr lang="en-US" sz="2400">
                          <a:latin typeface="Arial" panose="020b0604020202020204" pitchFamily="34" charset="0"/>
                          <a:cs typeface="Arial" panose="020b0604020202020204" pitchFamily="34" charset="0"/>
                        </a:rPr>
                        <a:t>1.  The genes present on chromosome stay close together </a:t>
                      </a:r>
                      <a:endParaRPr lang="en-IN" sz="2400">
                        <a:latin typeface="Arial" panose="020b0604020202020204" pitchFamily="34" charset="0"/>
                        <a:cs typeface="Arial" panose="020b0604020202020204" pitchFamily="34" charset="0"/>
                      </a:endParaRPr>
                    </a:p>
                  </a:txBody>
                  <a:tcPr/>
                </a:tc>
                <a:tc>
                  <a:txBody>
                    <a:bodyPr vert="horz" wrap="square"/>
                    <a:lstStyle/>
                    <a:p>
                      <a:r>
                        <a:rPr lang="en-US" sz="2400">
                          <a:latin typeface="Arial" panose="020b0604020202020204" pitchFamily="34" charset="0"/>
                          <a:cs typeface="Arial" panose="020b0604020202020204" pitchFamily="34" charset="0"/>
                        </a:rPr>
                        <a:t>It leads to separation of linked genes </a:t>
                      </a:r>
                      <a:endParaRPr lang="en-IN"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24716015"/>
                  </a:ext>
                </a:extLst>
              </a:tr>
              <a:tr h="370840">
                <a:tc>
                  <a:txBody>
                    <a:bodyPr vert="horz" wrap="square"/>
                    <a:lstStyle/>
                    <a:p>
                      <a:r>
                        <a:rPr lang="en-US" sz="2400">
                          <a:latin typeface="Arial" panose="020b0604020202020204" pitchFamily="34" charset="0"/>
                          <a:cs typeface="Arial" panose="020b0604020202020204" pitchFamily="34" charset="0"/>
                        </a:rPr>
                        <a:t>2.  It involves same chromosome of homologous chromosome</a:t>
                      </a:r>
                      <a:endParaRPr lang="en-IN" sz="2400">
                        <a:latin typeface="Arial" panose="020b0604020202020204" pitchFamily="34" charset="0"/>
                        <a:cs typeface="Arial" panose="020b0604020202020204" pitchFamily="34" charset="0"/>
                      </a:endParaRPr>
                    </a:p>
                  </a:txBody>
                  <a:tcPr/>
                </a:tc>
                <a:tc>
                  <a:txBody>
                    <a:bodyPr vert="horz" wrap="square"/>
                    <a:lstStyle/>
                    <a:p>
                      <a:r>
                        <a:rPr lang="en-US" sz="2400">
                          <a:latin typeface="Arial" panose="020b0604020202020204" pitchFamily="34" charset="0"/>
                          <a:cs typeface="Arial" panose="020b0604020202020204" pitchFamily="34" charset="0"/>
                        </a:rPr>
                        <a:t>It involves exchange of segments between non-sister chromatids of homologous chromosome.</a:t>
                      </a:r>
                      <a:endParaRPr lang="en-IN"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71104687"/>
                  </a:ext>
                </a:extLst>
              </a:tr>
              <a:tr h="370840">
                <a:tc>
                  <a:txBody>
                    <a:bodyPr vert="horz" wrap="square"/>
                    <a:lstStyle/>
                    <a:p>
                      <a:r>
                        <a:rPr lang="en-US" sz="2400">
                          <a:latin typeface="Arial" panose="020b0604020202020204" pitchFamily="34" charset="0"/>
                          <a:cs typeface="Arial" panose="020b0604020202020204" pitchFamily="34" charset="0"/>
                        </a:rPr>
                        <a:t>3.  It reduces new gene combinations</a:t>
                      </a:r>
                      <a:endParaRPr lang="en-IN" sz="2400">
                        <a:latin typeface="Arial" panose="020b0604020202020204" pitchFamily="34" charset="0"/>
                        <a:cs typeface="Arial" panose="020b0604020202020204" pitchFamily="34" charset="0"/>
                      </a:endParaRPr>
                    </a:p>
                  </a:txBody>
                  <a:tcPr/>
                </a:tc>
                <a:tc>
                  <a:txBody>
                    <a:bodyPr vert="horz" wrap="square"/>
                    <a:lstStyle/>
                    <a:p>
                      <a:r>
                        <a:rPr lang="en-US" sz="2400">
                          <a:latin typeface="Arial" panose="020b0604020202020204" pitchFamily="34" charset="0"/>
                          <a:cs typeface="Arial" panose="020b0604020202020204" pitchFamily="34" charset="0"/>
                        </a:rPr>
                        <a:t>It increases variability by forming new gene combinations. lead to formation of new organism.</a:t>
                      </a:r>
                      <a:endParaRPr lang="en-IN"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609276321"/>
                  </a:ext>
                </a:extLst>
              </a:tr>
            </a:tbl>
          </a:graphicData>
        </a:graphic>
      </p:graphicFrame>
      <p:pic>
        <p:nvPicPr>
          <p:cNvPr id="5" name="Picture 4">
            <a:extLst>
              <a:ext uri="{FF2B5EF4-FFF2-40B4-BE49-F238E27FC236}">
                <a16:creationId xmlns:a16="http://schemas.microsoft.com/office/drawing/2014/main" xmlns="" id="{05628C44-6BC5-4269-BEBE-D4AA12981DBF}"/>
              </a:ext>
            </a:extLst>
          </p:cNvPr>
          <p:cNvPicPr/>
          <p:nvPr/>
        </p:nvPicPr>
        <p:blipFill>
          <a:blip r:embed="rId2">
            <a:extLst>
              <a:ext uri="{BEBA8EAE-BF5A-486C-A8C5-ECC9F3942E4B}">
                <a14:imgProps xmlns:a14="http://schemas.microsoft.com/office/drawing/2010/main">
                  <a14:imgLayer r:embed="rId3">
                    <a14:imgEffect>
                      <a14:brightnessContrast contrast="30000"/>
                    </a14:imgEffect>
                  </a14:imgLayer>
                </a14:imgProps>
              </a:ext>
            </a:extLst>
          </a:blip>
          <a:srcRect l="52148" t="4025" r="13318" b="6367"/>
          <a:stretch>
            <a:fillRect/>
          </a:stretch>
        </p:blipFill>
        <p:spPr bwMode="auto">
          <a:xfrm>
            <a:off x="0" y="0"/>
            <a:ext cx="5844344" cy="6858000"/>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xmlns="" id="{73D384D2-683F-4CBD-8F80-8D8FB774ED98}"/>
              </a:ext>
            </a:extLst>
          </p:cNvPr>
          <p:cNvSpPr txBox="1"/>
          <p:nvPr/>
        </p:nvSpPr>
        <p:spPr>
          <a:xfrm>
            <a:off x="5744572" y="67069"/>
            <a:ext cx="6447428" cy="461665"/>
          </a:xfrm>
          <a:prstGeom prst="rect">
            <a:avLst/>
          </a:prstGeom>
          <a:noFill/>
        </p:spPr>
        <p:txBody>
          <a:bodyPr wrap="square" rtlCol="0">
            <a:spAutoFit/>
          </a:bodyPr>
          <a:lstStyle/>
          <a:p>
            <a:r>
              <a:rPr lang="en-IN" sz="2400"/>
              <a:t>Difference </a:t>
            </a:r>
            <a:r>
              <a:rPr lang="en-IN" sz="2000"/>
              <a:t>between</a:t>
            </a:r>
            <a:r>
              <a:rPr lang="en-IN" sz="2400"/>
              <a:t> linkage and crossing over</a:t>
            </a:r>
          </a:p>
        </p:txBody>
      </p:sp>
    </p:spTree>
    <p:extLst>
      <p:ext uri="{BB962C8B-B14F-4D97-AF65-F5344CB8AC3E}">
        <p14:creationId xmlns:p14="http://schemas.microsoft.com/office/powerpoint/2010/main" val="1277608615"/>
      </p:ext>
    </p:extLst>
  </p:cSld>
  <p:clrMapOvr>
    <a:masterClrMapping/>
  </p:clrMapOvr>
  <p:transition spd="slow">
    <p:wheel spokes="1"/>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xmlns="" id="{AE153AC4-5EE4-4787-8142-960EFF4ADDD9}"/>
              </a:ext>
            </a:extLst>
          </p:cNvPr>
          <p:cNvPicPr>
            <a:picLocks noChangeAspect="1"/>
          </p:cNvPicPr>
          <p:nvPr/>
        </p:nvPicPr>
        <p:blipFill>
          <a:blip r:embed="rId2"/>
          <a:srcRect b="20756"/>
          <a:stretch>
            <a:fillRect/>
          </a:stretch>
        </p:blipFill>
        <p:spPr>
          <a:xfrm>
            <a:off x="5470165" y="1871003"/>
            <a:ext cx="6585847" cy="2845585"/>
          </a:xfrm>
          <a:prstGeom prst="rect">
            <a:avLst/>
          </a:prstGeom>
        </p:spPr>
      </p:pic>
      <p:pic>
        <p:nvPicPr>
          <p:cNvPr id="5" name="Picture 4">
            <a:extLst>
              <a:ext uri="{FF2B5EF4-FFF2-40B4-BE49-F238E27FC236}">
                <a16:creationId xmlns:a16="http://schemas.microsoft.com/office/drawing/2014/main" xmlns="" id="{D4B307DF-80F8-49FC-ACF0-19D1F36AA03C}"/>
              </a:ext>
            </a:extLst>
          </p:cNvPr>
          <p:cNvPicPr>
            <a:picLocks noChangeAspect="1"/>
          </p:cNvPicPr>
          <p:nvPr/>
        </p:nvPicPr>
        <p:blipFill>
          <a:blip r:embed="rId3"/>
          <a:srcRect l="50000" t="24" r="13709" b="-24"/>
          <a:stretch>
            <a:fillRect/>
          </a:stretch>
        </p:blipFill>
        <p:spPr>
          <a:xfrm>
            <a:off x="4499" y="0"/>
            <a:ext cx="5073937" cy="6858000"/>
          </a:xfrm>
          <a:prstGeom prst="rect">
            <a:avLst/>
          </a:prstGeom>
        </p:spPr>
      </p:pic>
      <p:sp>
        <p:nvSpPr>
          <p:cNvPr id="6" name="Rectangle 5">
            <a:extLst>
              <a:ext uri="{FF2B5EF4-FFF2-40B4-BE49-F238E27FC236}">
                <a16:creationId xmlns:a16="http://schemas.microsoft.com/office/drawing/2014/main" xmlns="" id="{876EB010-8B49-4745-B57F-C2D72DF9B58F}"/>
              </a:ext>
            </a:extLst>
          </p:cNvPr>
          <p:cNvSpPr/>
          <p:nvPr/>
        </p:nvSpPr>
        <p:spPr>
          <a:xfrm>
            <a:off x="5941256" y="1156168"/>
            <a:ext cx="5586786" cy="461665"/>
          </a:xfrm>
          <a:prstGeom prst="rect">
            <a:avLst/>
          </a:prstGeom>
        </p:spPr>
        <p:txBody>
          <a:bodyPr wrap="none">
            <a:spAutoFit/>
          </a:bodyPr>
          <a:lstStyle/>
          <a:p>
            <a:r>
              <a:rPr lang="en-IN" sz="2400" b="1">
                <a:solidFill>
                  <a:srgbClr val="FFFF66"/>
                </a:solidFill>
                <a:latin typeface="Arial" panose="020b0604020202020204" pitchFamily="34" charset="0"/>
                <a:cs typeface="Arial" panose="020b0604020202020204" pitchFamily="34" charset="0"/>
              </a:rPr>
              <a:t> Structure of Synaptonemal Complex</a:t>
            </a:r>
          </a:p>
        </p:txBody>
      </p:sp>
      <p:sp>
        <p:nvSpPr>
          <p:cNvPr id="7" name="Rectangle 6">
            <a:extLst>
              <a:ext uri="{FF2B5EF4-FFF2-40B4-BE49-F238E27FC236}">
                <a16:creationId xmlns:a16="http://schemas.microsoft.com/office/drawing/2014/main" xmlns="" id="{D1BA7B07-F1E8-4203-AA1F-BD1C5CB2693C}"/>
              </a:ext>
            </a:extLst>
          </p:cNvPr>
          <p:cNvSpPr/>
          <p:nvPr/>
        </p:nvSpPr>
        <p:spPr>
          <a:xfrm>
            <a:off x="329162" y="0"/>
            <a:ext cx="4424609" cy="461665"/>
          </a:xfrm>
          <a:prstGeom prst="rect">
            <a:avLst/>
          </a:prstGeom>
        </p:spPr>
        <p:txBody>
          <a:bodyPr wrap="none">
            <a:spAutoFit/>
          </a:bodyPr>
          <a:lstStyle/>
          <a:p>
            <a:r>
              <a:rPr lang="en-IN" sz="2400" b="1">
                <a:solidFill>
                  <a:srgbClr val="7030A0"/>
                </a:solidFill>
                <a:latin typeface="Arial" panose="020b0604020202020204" pitchFamily="34" charset="0"/>
                <a:cs typeface="Arial" panose="020b0604020202020204" pitchFamily="34" charset="0"/>
              </a:rPr>
              <a:t> Mechanism of crossing over</a:t>
            </a:r>
          </a:p>
        </p:txBody>
      </p:sp>
    </p:spTree>
    <p:extLst>
      <p:ext uri="{BB962C8B-B14F-4D97-AF65-F5344CB8AC3E}">
        <p14:creationId xmlns:p14="http://schemas.microsoft.com/office/powerpoint/2010/main" val="30768207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62B98D53-3E47-4C43-B57D-348827CE4A47}"/>
              </a:ext>
            </a:extLst>
          </p:cNvPr>
          <p:cNvPicPr>
            <a:picLocks noChangeAspect="1"/>
          </p:cNvPicPr>
          <p:nvPr/>
        </p:nvPicPr>
        <p:blipFill>
          <a:blip r:embed="rId2"/>
          <a:srcRect l="20538" r="50731" b="1720"/>
          <a:stretch>
            <a:fillRect/>
          </a:stretch>
        </p:blipFill>
        <p:spPr>
          <a:xfrm>
            <a:off x="0" y="0"/>
            <a:ext cx="4754880" cy="6858000"/>
          </a:xfrm>
          <a:prstGeom prst="rect">
            <a:avLst/>
          </a:prstGeom>
        </p:spPr>
      </p:pic>
      <p:sp>
        <p:nvSpPr>
          <p:cNvPr id="4" name="Rectangle 3">
            <a:extLst>
              <a:ext uri="{FF2B5EF4-FFF2-40B4-BE49-F238E27FC236}">
                <a16:creationId xmlns:a16="http://schemas.microsoft.com/office/drawing/2014/main" xmlns="" id="{E762CD15-EDE3-48CF-87E9-D0D2B34A150C}"/>
              </a:ext>
            </a:extLst>
          </p:cNvPr>
          <p:cNvSpPr/>
          <p:nvPr/>
        </p:nvSpPr>
        <p:spPr>
          <a:xfrm>
            <a:off x="5641146" y="121248"/>
            <a:ext cx="6096000" cy="6617196"/>
          </a:xfrm>
          <a:prstGeom prst="rect">
            <a:avLst/>
          </a:prstGeom>
        </p:spPr>
        <p:txBody>
          <a:bodyPr>
            <a:spAutoFit/>
          </a:bodyPr>
          <a:lstStyle/>
          <a:p>
            <a:r>
              <a:rPr lang="en-US" sz="3200" b="1">
                <a:solidFill>
                  <a:srgbClr val="FFFF66"/>
                </a:solidFill>
              </a:rPr>
              <a:t> Types of Crossing Over </a:t>
            </a:r>
          </a:p>
          <a:p>
            <a:endParaRPr lang="en-IN" sz="3200" b="1">
              <a:solidFill>
                <a:srgbClr val="FFFF66"/>
              </a:solidFill>
            </a:endParaRPr>
          </a:p>
          <a:p>
            <a:pPr algn="just"/>
            <a:r>
              <a:rPr lang="en-US" sz="2400">
                <a:latin typeface="Arial" panose="020b0604020202020204" pitchFamily="34" charset="0"/>
                <a:cs typeface="Arial" panose="020b0604020202020204" pitchFamily="34" charset="0"/>
              </a:rPr>
              <a:t>Depending upon the number of chiasmata formed crossing over may be classified into three types. </a:t>
            </a:r>
          </a:p>
          <a:p>
            <a:pPr algn="just"/>
            <a:endParaRPr lang="en-US" sz="2400">
              <a:latin typeface="Arial" panose="020b0604020202020204" pitchFamily="34" charset="0"/>
              <a:cs typeface="Arial" panose="020b0604020202020204" pitchFamily="34" charset="0"/>
            </a:endParaRPr>
          </a:p>
          <a:p>
            <a:pPr marL="342900" indent="-342900" algn="just">
              <a:buAutoNum type="arabicPeriod"/>
            </a:pPr>
            <a:r>
              <a:rPr lang="en-US" sz="2400" b="1">
                <a:solidFill>
                  <a:srgbClr val="00FF00"/>
                </a:solidFill>
                <a:latin typeface="Arial" panose="020b0604020202020204" pitchFamily="34" charset="0"/>
                <a:cs typeface="Arial" panose="020b0604020202020204" pitchFamily="34" charset="0"/>
              </a:rPr>
              <a:t>Single cross over: </a:t>
            </a:r>
            <a:r>
              <a:rPr lang="en-US" sz="2400">
                <a:latin typeface="Arial" panose="020b0604020202020204" pitchFamily="34" charset="0"/>
                <a:cs typeface="Arial" panose="020b0604020202020204" pitchFamily="34" charset="0"/>
              </a:rPr>
              <a:t>Formation of single chiasma and involves only two chromatids out of four.</a:t>
            </a:r>
          </a:p>
          <a:p>
            <a:pPr marL="342900" indent="-342900" algn="just">
              <a:buAutoNum type="arabicPeriod"/>
            </a:pPr>
            <a:endParaRPr lang="en-US" sz="2400">
              <a:latin typeface="Arial" panose="020b0604020202020204" pitchFamily="34" charset="0"/>
              <a:cs typeface="Arial" panose="020b0604020202020204" pitchFamily="34" charset="0"/>
            </a:endParaRPr>
          </a:p>
          <a:p>
            <a:pPr marL="342900" indent="-342900" algn="just">
              <a:buAutoNum type="arabicPeriod"/>
            </a:pPr>
            <a:r>
              <a:rPr lang="en-US" sz="2400" b="1">
                <a:solidFill>
                  <a:srgbClr val="00FF00"/>
                </a:solidFill>
                <a:latin typeface="Arial" panose="020b0604020202020204" pitchFamily="34" charset="0"/>
                <a:cs typeface="Arial" panose="020b0604020202020204" pitchFamily="34" charset="0"/>
              </a:rPr>
              <a:t>Double cross over: </a:t>
            </a:r>
            <a:r>
              <a:rPr lang="en-US" sz="2400">
                <a:latin typeface="Arial" panose="020b0604020202020204" pitchFamily="34" charset="0"/>
                <a:cs typeface="Arial" panose="020b0604020202020204" pitchFamily="34" charset="0"/>
              </a:rPr>
              <a:t>Formation of two chiasmata and involves two or three or all four strands </a:t>
            </a:r>
          </a:p>
          <a:p>
            <a:pPr marL="342900" indent="-342900" algn="just">
              <a:buAutoNum type="arabicPeriod"/>
            </a:pPr>
            <a:endParaRPr lang="en-US" sz="2400">
              <a:latin typeface="Arial" panose="020b0604020202020204" pitchFamily="34" charset="0"/>
              <a:cs typeface="Arial" panose="020b0604020202020204" pitchFamily="34" charset="0"/>
            </a:endParaRPr>
          </a:p>
          <a:p>
            <a:pPr marL="342900" indent="-342900" algn="just">
              <a:buAutoNum type="arabicPeriod"/>
            </a:pPr>
            <a:r>
              <a:rPr lang="en-US" sz="2400" b="1">
                <a:solidFill>
                  <a:srgbClr val="00FF00"/>
                </a:solidFill>
                <a:latin typeface="Arial" panose="020b0604020202020204" pitchFamily="34" charset="0"/>
                <a:cs typeface="Arial" panose="020b0604020202020204" pitchFamily="34" charset="0"/>
              </a:rPr>
              <a:t>Multiple cross over: </a:t>
            </a:r>
            <a:r>
              <a:rPr lang="en-US" sz="2400">
                <a:latin typeface="Arial" panose="020b0604020202020204" pitchFamily="34" charset="0"/>
                <a:cs typeface="Arial" panose="020b0604020202020204" pitchFamily="34" charset="0"/>
              </a:rPr>
              <a:t>Formation of more than two chiasmata and crossing over frequency is extremely low.</a:t>
            </a:r>
          </a:p>
        </p:txBody>
      </p:sp>
    </p:spTree>
    <p:extLst>
      <p:ext uri="{BB962C8B-B14F-4D97-AF65-F5344CB8AC3E}">
        <p14:creationId xmlns:p14="http://schemas.microsoft.com/office/powerpoint/2010/main" val="2753082614"/>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019E6442-7CF4-4BDC-880D-796AA73B2383}"/>
              </a:ext>
            </a:extLst>
          </p:cNvPr>
          <p:cNvSpPr/>
          <p:nvPr/>
        </p:nvSpPr>
        <p:spPr>
          <a:xfrm>
            <a:off x="2533746" y="0"/>
            <a:ext cx="5237331" cy="523220"/>
          </a:xfrm>
          <a:prstGeom prst="rect">
            <a:avLst/>
          </a:prstGeom>
        </p:spPr>
        <p:txBody>
          <a:bodyPr wrap="none">
            <a:spAutoFit/>
          </a:bodyPr>
          <a:lstStyle/>
          <a:p>
            <a:r>
              <a:rPr lang="en-IN" sz="2800" b="1">
                <a:solidFill>
                  <a:srgbClr val="FFFF00"/>
                </a:solidFill>
                <a:latin typeface="Arial" panose="020b0604020202020204" pitchFamily="34" charset="0"/>
                <a:cs typeface="Arial" panose="020b0604020202020204" pitchFamily="34" charset="0"/>
              </a:rPr>
              <a:t>Importance of Crossing Over </a:t>
            </a:r>
          </a:p>
        </p:txBody>
      </p:sp>
      <p:sp>
        <p:nvSpPr>
          <p:cNvPr id="3" name="Rectangle 2">
            <a:extLst>
              <a:ext uri="{FF2B5EF4-FFF2-40B4-BE49-F238E27FC236}">
                <a16:creationId xmlns:a16="http://schemas.microsoft.com/office/drawing/2014/main" xmlns="" id="{21AB67B6-FDE4-4B76-84A6-73FF62D1C000}"/>
              </a:ext>
            </a:extLst>
          </p:cNvPr>
          <p:cNvSpPr/>
          <p:nvPr/>
        </p:nvSpPr>
        <p:spPr>
          <a:xfrm>
            <a:off x="993062" y="487025"/>
            <a:ext cx="10247024" cy="5632311"/>
          </a:xfrm>
          <a:prstGeom prst="rect">
            <a:avLst/>
          </a:prstGeom>
        </p:spPr>
        <p:txBody>
          <a:bodyPr wrap="square">
            <a:spAutoFit/>
          </a:bodyPr>
          <a:lstStyle/>
          <a:p>
            <a:r>
              <a:rPr lang="en-US" sz="2400" b="1">
                <a:solidFill>
                  <a:srgbClr val="FFFF00"/>
                </a:solidFill>
                <a:latin typeface="Arial" panose="020b0604020202020204" pitchFamily="34" charset="0"/>
                <a:cs typeface="Arial" panose="020b0604020202020204" pitchFamily="34" charset="0"/>
              </a:rPr>
              <a:t>Crossing over occurs in all organisms like bacteria, yeast, fungi, higher plants and animals.</a:t>
            </a:r>
          </a:p>
          <a:p>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latin typeface="Arial" panose="020b0604020202020204" pitchFamily="34" charset="0"/>
                <a:cs typeface="Arial" panose="020b0604020202020204" pitchFamily="34" charset="0"/>
              </a:rPr>
              <a:t>  Exchange of segments leads to new gene combinations which  </a:t>
            </a:r>
          </a:p>
          <a:p>
            <a:r>
              <a:rPr lang="en-US" sz="2400">
                <a:latin typeface="Arial" panose="020b0604020202020204" pitchFamily="34" charset="0"/>
                <a:cs typeface="Arial" panose="020b0604020202020204" pitchFamily="34" charset="0"/>
              </a:rPr>
              <a:t>      plays an important role in evolution.</a:t>
            </a:r>
          </a:p>
          <a:p>
            <a:pPr marL="342900" indent="-342900">
              <a:buFont typeface="Wingdings" panose="05000000000000000000" pitchFamily="2" charset="2"/>
              <a:buChar char="Ø"/>
            </a:pP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latin typeface="Arial" panose="020b0604020202020204" pitchFamily="34" charset="0"/>
                <a:cs typeface="Arial" panose="020b0604020202020204" pitchFamily="34" charset="0"/>
              </a:rPr>
              <a:t>  Studies of crossing over reveal that genes are arranged linearly </a:t>
            </a:r>
          </a:p>
          <a:p>
            <a:r>
              <a:rPr lang="en-US" sz="2400">
                <a:latin typeface="Arial" panose="020b0604020202020204" pitchFamily="34" charset="0"/>
                <a:cs typeface="Arial" panose="020b0604020202020204" pitchFamily="34" charset="0"/>
              </a:rPr>
              <a:t>	 on the chromosomes. </a:t>
            </a:r>
          </a:p>
          <a:p>
            <a:pPr marL="342900" indent="-342900">
              <a:buFont typeface="Wingdings" panose="05000000000000000000" pitchFamily="2" charset="2"/>
              <a:buChar char="Ø"/>
            </a:pP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latin typeface="Arial" panose="020b0604020202020204" pitchFamily="34" charset="0"/>
                <a:cs typeface="Arial" panose="020b0604020202020204" pitchFamily="34" charset="0"/>
              </a:rPr>
              <a:t> Genetic maps are made based on the frequency of crossing over. </a:t>
            </a:r>
          </a:p>
          <a:p>
            <a:pPr marL="342900" indent="-342900">
              <a:buFont typeface="Wingdings" panose="05000000000000000000" pitchFamily="2" charset="2"/>
              <a:buChar char="Ø"/>
            </a:pP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latin typeface="Arial" panose="020b0604020202020204" pitchFamily="34" charset="0"/>
                <a:cs typeface="Arial" panose="020b0604020202020204" pitchFamily="34" charset="0"/>
              </a:rPr>
              <a:t> Crossing over helps to understand the nature and mechanism of </a:t>
            </a:r>
          </a:p>
          <a:p>
            <a:r>
              <a:rPr lang="en-US" sz="2400">
                <a:latin typeface="Arial" panose="020b0604020202020204" pitchFamily="34" charset="0"/>
                <a:cs typeface="Arial" panose="020b0604020202020204" pitchFamily="34" charset="0"/>
              </a:rPr>
              <a:t>	gene action. </a:t>
            </a:r>
          </a:p>
          <a:p>
            <a:pPr marL="342900" indent="-342900">
              <a:buFont typeface="Wingdings" panose="05000000000000000000" pitchFamily="2" charset="2"/>
              <a:buChar char="Ø"/>
            </a:pPr>
            <a:endParaRPr lang="en-US" sz="240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a:latin typeface="Arial" panose="020b0604020202020204" pitchFamily="34" charset="0"/>
                <a:cs typeface="Arial" panose="020b0604020202020204" pitchFamily="34" charset="0"/>
              </a:rPr>
              <a:t>If a useful new combination is formed it can be used in plant breeding. </a:t>
            </a:r>
            <a:endParaRPr lang="en-I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092868"/>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Rectangle 7">
            <a:extLst>
              <a:ext uri="{FF2B5EF4-FFF2-40B4-BE49-F238E27FC236}">
                <a16:creationId xmlns:a16="http://schemas.microsoft.com/office/drawing/2014/main" xmlns="" id="{03A56EDA-E15B-44ED-B789-9BB1A82DB138}"/>
              </a:ext>
            </a:extLst>
          </p:cNvPr>
          <p:cNvSpPr/>
          <p:nvPr/>
        </p:nvSpPr>
        <p:spPr>
          <a:xfrm>
            <a:off x="450167" y="618979"/>
            <a:ext cx="11240085" cy="5784532"/>
          </a:xfrm>
          <a:prstGeom prst="rect">
            <a:avLst/>
          </a:prstGeom>
          <a:solidFill>
            <a:srgbClr val="002060">
              <a:alpha val="27059"/>
            </a:srgbClr>
          </a:solidFill>
        </p:spPr>
        <p:txBody>
          <a:bodyPr wrap="square">
            <a:spAutoFit/>
          </a:bodyPr>
          <a:lstStyle/>
          <a:p>
            <a:pPr>
              <a:lnSpc>
                <a:spcPct val="200000"/>
              </a:lnSpc>
            </a:pPr>
            <a:r>
              <a:rPr lang="en-IN" sz="2800" b="1">
                <a:solidFill>
                  <a:srgbClr val="FFFF00"/>
                </a:solidFill>
              </a:rPr>
              <a:t>Chapter outline</a:t>
            </a:r>
          </a:p>
          <a:p>
            <a:pPr marL="285750" indent="-285750">
              <a:lnSpc>
                <a:spcPct val="200000"/>
              </a:lnSpc>
              <a:buFont typeface="Arial" panose="020b0604020202020204" pitchFamily="34" charset="0"/>
              <a:buChar char="•"/>
            </a:pPr>
            <a:r>
              <a:rPr lang="en-IN" sz="2000"/>
              <a:t>Chromosomal theory of Inheritance – chromosome behaviour and gene behaviour </a:t>
            </a:r>
          </a:p>
          <a:p>
            <a:pPr marL="285750" indent="-285750">
              <a:lnSpc>
                <a:spcPct val="200000"/>
              </a:lnSpc>
              <a:buFont typeface="Arial" panose="020b0604020202020204" pitchFamily="34" charset="0"/>
              <a:buChar char="•"/>
            </a:pPr>
            <a:r>
              <a:rPr lang="en-IN" sz="2000"/>
              <a:t>Linkage - Eye colour in </a:t>
            </a:r>
            <a:r>
              <a:rPr lang="en-IN" sz="2000" i="1"/>
              <a:t>Drosophila</a:t>
            </a:r>
            <a:r>
              <a:rPr lang="en-IN" sz="2000"/>
              <a:t> and Seed colour in Maize – complete and incomplete Linkage</a:t>
            </a:r>
          </a:p>
          <a:p>
            <a:pPr marL="285750" indent="-285750">
              <a:lnSpc>
                <a:spcPct val="200000"/>
              </a:lnSpc>
              <a:buFont typeface="Arial" panose="020b0604020202020204" pitchFamily="34" charset="0"/>
              <a:buChar char="•"/>
            </a:pPr>
            <a:r>
              <a:rPr lang="en-IN" sz="2000"/>
              <a:t>Crossing over, Recombination and Gene mapping – Holliday model recombination, three point test cross</a:t>
            </a:r>
          </a:p>
          <a:p>
            <a:pPr marL="285750" indent="-285750">
              <a:lnSpc>
                <a:spcPct val="200000"/>
              </a:lnSpc>
              <a:buFont typeface="Arial" panose="020b0604020202020204" pitchFamily="34" charset="0"/>
              <a:buChar char="•"/>
            </a:pPr>
            <a:r>
              <a:rPr lang="en-IN" sz="2000"/>
              <a:t>Multiple alleles – self sterility in </a:t>
            </a:r>
            <a:r>
              <a:rPr lang="en-IN" sz="2000" i="1"/>
              <a:t>Nicotiana</a:t>
            </a:r>
          </a:p>
          <a:p>
            <a:pPr marL="285750" indent="-285750">
              <a:lnSpc>
                <a:spcPct val="200000"/>
              </a:lnSpc>
              <a:buFont typeface="Arial" panose="020b0604020202020204" pitchFamily="34" charset="0"/>
              <a:buChar char="•"/>
            </a:pPr>
            <a:r>
              <a:rPr lang="en-IN" sz="2000"/>
              <a:t>Sex determination in plants – </a:t>
            </a:r>
            <a:r>
              <a:rPr lang="en-IN" sz="2000" i="1" err="1"/>
              <a:t>Sphaerocarpos</a:t>
            </a:r>
            <a:r>
              <a:rPr lang="en-IN" sz="2000"/>
              <a:t>, papaya and maize</a:t>
            </a:r>
          </a:p>
          <a:p>
            <a:pPr marL="285750" indent="-285750">
              <a:lnSpc>
                <a:spcPct val="200000"/>
              </a:lnSpc>
              <a:buFont typeface="Arial" panose="020b0604020202020204" pitchFamily="34" charset="0"/>
              <a:buChar char="•"/>
            </a:pPr>
            <a:r>
              <a:rPr lang="en-IN" sz="2000"/>
              <a:t>Mutation-types, mutagenic agents and their significance - point mutation types.</a:t>
            </a:r>
          </a:p>
        </p:txBody>
      </p:sp>
    </p:spTree>
    <p:extLst>
      <p:ext uri="{BB962C8B-B14F-4D97-AF65-F5344CB8AC3E}">
        <p14:creationId xmlns:p14="http://schemas.microsoft.com/office/powerpoint/2010/main" val="3339008516"/>
      </p:ext>
    </p:extLst>
  </p:cSld>
  <p:clrMapOvr>
    <a:masterClrMapping/>
  </p:clrMapOvr>
  <p:transition spd="slow">
    <p:randomBar dir="vert"/>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xmlns="" id="{EA905C18-DFAC-422D-9ADF-FCA853F610F4}"/>
              </a:ext>
            </a:extLst>
          </p:cNvPr>
          <p:cNvSpPr/>
          <p:nvPr/>
        </p:nvSpPr>
        <p:spPr>
          <a:xfrm>
            <a:off x="1799969" y="0"/>
            <a:ext cx="2880917" cy="523220"/>
          </a:xfrm>
          <a:prstGeom prst="rect">
            <a:avLst/>
          </a:prstGeom>
        </p:spPr>
        <p:txBody>
          <a:bodyPr wrap="none">
            <a:spAutoFit/>
          </a:bodyPr>
          <a:lstStyle/>
          <a:p>
            <a:r>
              <a:rPr lang="en-IN" sz="2800" b="1">
                <a:solidFill>
                  <a:srgbClr val="FFFF00"/>
                </a:solidFill>
                <a:latin typeface="Arial" panose="020b0604020202020204" pitchFamily="34" charset="0"/>
                <a:cs typeface="Arial" panose="020b0604020202020204" pitchFamily="34" charset="0"/>
              </a:rPr>
              <a:t> Recombination</a:t>
            </a:r>
          </a:p>
        </p:txBody>
      </p:sp>
      <p:pic>
        <p:nvPicPr>
          <p:cNvPr id="3" name="Picture 2">
            <a:extLst>
              <a:ext uri="{FF2B5EF4-FFF2-40B4-BE49-F238E27FC236}">
                <a16:creationId xmlns:a16="http://schemas.microsoft.com/office/drawing/2014/main" xmlns="" id="{2E24F439-36B3-457A-8E75-4C8C3E471AAC}"/>
              </a:ext>
            </a:extLst>
          </p:cNvPr>
          <p:cNvPicPr>
            <a:picLocks noChangeAspect="1"/>
          </p:cNvPicPr>
          <p:nvPr/>
        </p:nvPicPr>
        <p:blipFill>
          <a:blip r:embed="rId2"/>
          <a:srcRect l="5076" r="38039"/>
          <a:stretch>
            <a:fillRect/>
          </a:stretch>
        </p:blipFill>
        <p:spPr>
          <a:xfrm>
            <a:off x="618978" y="523220"/>
            <a:ext cx="6231988" cy="6159455"/>
          </a:xfrm>
          <a:prstGeom prst="rect">
            <a:avLst/>
          </a:prstGeom>
        </p:spPr>
      </p:pic>
      <p:sp>
        <p:nvSpPr>
          <p:cNvPr id="5" name="Rectangle 4">
            <a:extLst>
              <a:ext uri="{FF2B5EF4-FFF2-40B4-BE49-F238E27FC236}">
                <a16:creationId xmlns:a16="http://schemas.microsoft.com/office/drawing/2014/main" xmlns="" id="{A86304C7-AC24-4BA9-A158-0FD7C100EE46}"/>
              </a:ext>
            </a:extLst>
          </p:cNvPr>
          <p:cNvSpPr/>
          <p:nvPr/>
        </p:nvSpPr>
        <p:spPr>
          <a:xfrm>
            <a:off x="6850966" y="1958623"/>
            <a:ext cx="5064369" cy="2677656"/>
          </a:xfrm>
          <a:prstGeom prst="rect">
            <a:avLst/>
          </a:prstGeom>
        </p:spPr>
        <p:txBody>
          <a:bodyPr wrap="square">
            <a:spAutoFit/>
          </a:bodyPr>
          <a:lstStyle/>
          <a:p>
            <a:pPr algn="just"/>
            <a:endParaRPr lang="en-US" sz="240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US" sz="2400">
                <a:latin typeface="Arial" panose="020b0604020202020204" pitchFamily="34" charset="0"/>
                <a:cs typeface="Arial" panose="020b0604020202020204" pitchFamily="34" charset="0"/>
              </a:rPr>
              <a:t>Formation of new combination of characters in an organism called </a:t>
            </a:r>
            <a:r>
              <a:rPr lang="en-US" sz="2400">
                <a:solidFill>
                  <a:srgbClr val="FFFF00"/>
                </a:solidFill>
                <a:latin typeface="Arial" panose="020b0604020202020204" pitchFamily="34" charset="0"/>
                <a:cs typeface="Arial" panose="020b0604020202020204" pitchFamily="34" charset="0"/>
              </a:rPr>
              <a:t>Recombinants</a:t>
            </a:r>
          </a:p>
          <a:p>
            <a:pPr algn="just"/>
            <a:endParaRPr lang="en-US" sz="2400">
              <a:solidFill>
                <a:srgbClr val="FFFF00"/>
              </a:solidFill>
              <a:latin typeface="Arial" pitchFamily="34" charset="0"/>
              <a:cs typeface="Arial" pitchFamily="34" charset="0"/>
            </a:endParaRPr>
          </a:p>
          <a:p>
            <a:pPr marL="342900" indent="-342900" algn="just">
              <a:buFont typeface="Arial" panose="020b0604020202020204" pitchFamily="34" charset="0"/>
              <a:buChar char="•"/>
            </a:pPr>
            <a:r>
              <a:rPr lang="en-US" sz="2400">
                <a:latin typeface="Arial" panose="020b0604020202020204" pitchFamily="34" charset="0"/>
                <a:cs typeface="Arial" panose="020b0604020202020204" pitchFamily="34" charset="0"/>
              </a:rPr>
              <a:t>This process is called </a:t>
            </a:r>
            <a:r>
              <a:rPr lang="en-US" sz="2400" b="1">
                <a:solidFill>
                  <a:srgbClr val="FFFF00"/>
                </a:solidFill>
                <a:latin typeface="Arial" panose="020b0604020202020204" pitchFamily="34" charset="0"/>
                <a:cs typeface="Arial" panose="020b0604020202020204" pitchFamily="34" charset="0"/>
              </a:rPr>
              <a:t>Recombination.</a:t>
            </a:r>
            <a:endParaRPr lang="en-IN" sz="2400" b="1">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821678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xmlns="" id="{3A6F9455-B94D-4614-AC25-C3E6155DE499}"/>
              </a:ext>
            </a:extLst>
          </p:cNvPr>
          <p:cNvSpPr/>
          <p:nvPr/>
        </p:nvSpPr>
        <p:spPr>
          <a:xfrm>
            <a:off x="5397302" y="62905"/>
            <a:ext cx="6771254" cy="1200329"/>
          </a:xfrm>
          <a:prstGeom prst="rect">
            <a:avLst/>
          </a:prstGeom>
        </p:spPr>
        <p:txBody>
          <a:bodyPr wrap="square">
            <a:spAutoFit/>
          </a:bodyPr>
          <a:lstStyle/>
          <a:p>
            <a:pPr algn="just"/>
            <a:r>
              <a:rPr lang="en-US" sz="2400" b="1">
                <a:solidFill>
                  <a:srgbClr val="FFFF66"/>
                </a:solidFill>
                <a:latin typeface="Arial" panose="020b0604020202020204" pitchFamily="34" charset="0"/>
                <a:cs typeface="Arial" panose="020b0604020202020204" pitchFamily="34" charset="0"/>
              </a:rPr>
              <a:t>The widely accepted model is Holliday’s hybrid DNA model. </a:t>
            </a:r>
          </a:p>
          <a:p>
            <a:pPr algn="just"/>
            <a:r>
              <a:rPr lang="en-US" sz="2400" b="1">
                <a:solidFill>
                  <a:srgbClr val="FFFF66"/>
                </a:solidFill>
                <a:latin typeface="Arial" panose="020b0604020202020204" pitchFamily="34" charset="0"/>
                <a:cs typeface="Arial" panose="020b0604020202020204" pitchFamily="34" charset="0"/>
              </a:rPr>
              <a:t>It was first proposed by Robin Holliday(1964) </a:t>
            </a:r>
            <a:endParaRPr lang="en-IN" sz="2400" b="1">
              <a:solidFill>
                <a:srgbClr val="FFFF66"/>
              </a:solidFill>
              <a:latin typeface="Arial" pitchFamily="34" charset="0"/>
              <a:cs typeface="Arial" pitchFamily="34" charset="0"/>
            </a:endParaRPr>
          </a:p>
        </p:txBody>
      </p:sp>
      <p:sp>
        <p:nvSpPr>
          <p:cNvPr id="5" name="Rectangle 4">
            <a:extLst>
              <a:ext uri="{FF2B5EF4-FFF2-40B4-BE49-F238E27FC236}">
                <a16:creationId xmlns:a16="http://schemas.microsoft.com/office/drawing/2014/main" xmlns="" id="{3AC49F82-C858-407E-A165-30AAC4613FBE}"/>
              </a:ext>
            </a:extLst>
          </p:cNvPr>
          <p:cNvSpPr/>
          <p:nvPr/>
        </p:nvSpPr>
        <p:spPr>
          <a:xfrm>
            <a:off x="5350414" y="1428567"/>
            <a:ext cx="6818142" cy="4708981"/>
          </a:xfrm>
          <a:prstGeom prst="rect">
            <a:avLst/>
          </a:prstGeom>
          <a:solidFill>
            <a:schemeClr val="bg2">
              <a:lumMod val="50000"/>
            </a:schemeClr>
          </a:solidFill>
        </p:spPr>
        <p:txBody>
          <a:bodyPr wrap="square">
            <a:spAutoFit/>
          </a:bodyPr>
          <a:lstStyle/>
          <a:p>
            <a:pPr marL="342900" indent="-342900" algn="just">
              <a:buAutoNum type="arabicPeriod"/>
            </a:pPr>
            <a:r>
              <a:rPr lang="en-IN" sz="2000">
                <a:solidFill>
                  <a:srgbClr val="00FF00"/>
                </a:solidFill>
                <a:latin typeface="Arial" panose="020b0604020202020204" pitchFamily="34" charset="0"/>
                <a:cs typeface="Arial" panose="020b0604020202020204" pitchFamily="34" charset="0"/>
              </a:rPr>
              <a:t>Homologous DNA molecules are paired </a:t>
            </a:r>
            <a:r>
              <a:rPr lang="en-IN" sz="2000">
                <a:latin typeface="Arial" panose="020b0604020202020204" pitchFamily="34" charset="0"/>
                <a:cs typeface="Arial" panose="020b0604020202020204" pitchFamily="34" charset="0"/>
              </a:rPr>
              <a:t>side by side with their duplicated copies of DNAs </a:t>
            </a:r>
          </a:p>
          <a:p>
            <a:pPr marL="342900" indent="-342900" algn="just">
              <a:buAutoNum type="arabicPeriod"/>
            </a:pPr>
            <a:r>
              <a:rPr lang="en-IN" sz="2000">
                <a:latin typeface="Arial" panose="020b0604020202020204" pitchFamily="34" charset="0"/>
                <a:cs typeface="Arial" panose="020b0604020202020204" pitchFamily="34" charset="0"/>
              </a:rPr>
              <a:t>One strand of both DNAs cut in one place by the enzyme </a:t>
            </a:r>
            <a:r>
              <a:rPr lang="en-IN" sz="2000">
                <a:solidFill>
                  <a:srgbClr val="00FF00"/>
                </a:solidFill>
                <a:latin typeface="Arial" panose="020b0604020202020204" pitchFamily="34" charset="0"/>
                <a:cs typeface="Arial" panose="020b0604020202020204" pitchFamily="34" charset="0"/>
              </a:rPr>
              <a:t>endonuclease</a:t>
            </a:r>
            <a:r>
              <a:rPr lang="en-IN" sz="2000">
                <a:latin typeface="Arial" panose="020b0604020202020204" pitchFamily="34" charset="0"/>
                <a:cs typeface="Arial" panose="020b0604020202020204" pitchFamily="34" charset="0"/>
              </a:rPr>
              <a:t>. </a:t>
            </a:r>
          </a:p>
          <a:p>
            <a:pPr marL="342900" indent="-342900" algn="just">
              <a:buAutoNum type="arabicPeriod"/>
            </a:pPr>
            <a:r>
              <a:rPr lang="en-IN" sz="2000">
                <a:latin typeface="Arial" panose="020b0604020202020204" pitchFamily="34" charset="0"/>
                <a:cs typeface="Arial" panose="020b0604020202020204" pitchFamily="34" charset="0"/>
              </a:rPr>
              <a:t>The cut strands cross and join the homologous strands forming the </a:t>
            </a:r>
            <a:r>
              <a:rPr lang="en-IN" sz="2000">
                <a:solidFill>
                  <a:srgbClr val="00FF00"/>
                </a:solidFill>
                <a:latin typeface="Arial" panose="020b0604020202020204" pitchFamily="34" charset="0"/>
                <a:cs typeface="Arial" panose="020b0604020202020204" pitchFamily="34" charset="0"/>
              </a:rPr>
              <a:t>Holliday structure or Holliday junction</a:t>
            </a:r>
            <a:r>
              <a:rPr lang="en-IN" sz="2000">
                <a:latin typeface="Arial" panose="020b0604020202020204" pitchFamily="34" charset="0"/>
                <a:cs typeface="Arial" panose="020b0604020202020204" pitchFamily="34" charset="0"/>
              </a:rPr>
              <a:t>. </a:t>
            </a:r>
          </a:p>
          <a:p>
            <a:pPr marL="342900" indent="-342900" algn="just">
              <a:buAutoNum type="arabicPeriod"/>
            </a:pPr>
            <a:r>
              <a:rPr lang="en-IN" sz="2000">
                <a:latin typeface="Arial" panose="020b0604020202020204" pitchFamily="34" charset="0"/>
                <a:cs typeface="Arial" panose="020b0604020202020204" pitchFamily="34" charset="0"/>
              </a:rPr>
              <a:t>The Holliday junction migrates away from the original site, a process called </a:t>
            </a:r>
            <a:r>
              <a:rPr lang="en-IN" sz="2000">
                <a:solidFill>
                  <a:srgbClr val="00FF00"/>
                </a:solidFill>
                <a:latin typeface="Arial" panose="020b0604020202020204" pitchFamily="34" charset="0"/>
                <a:cs typeface="Arial" panose="020b0604020202020204" pitchFamily="34" charset="0"/>
              </a:rPr>
              <a:t>branch migration</a:t>
            </a:r>
            <a:r>
              <a:rPr lang="en-IN" sz="2000">
                <a:latin typeface="Arial" panose="020b0604020202020204" pitchFamily="34" charset="0"/>
                <a:cs typeface="Arial" panose="020b0604020202020204" pitchFamily="34" charset="0"/>
              </a:rPr>
              <a:t>, as a result heteroduplex region is formed. </a:t>
            </a:r>
          </a:p>
          <a:p>
            <a:pPr marL="342900" indent="-342900" algn="just">
              <a:buAutoNum type="arabicPeriod"/>
            </a:pPr>
            <a:r>
              <a:rPr lang="en-IN" sz="2000">
                <a:latin typeface="Arial" panose="020b0604020202020204" pitchFamily="34" charset="0"/>
                <a:cs typeface="Arial" panose="020b0604020202020204" pitchFamily="34" charset="0"/>
              </a:rPr>
              <a:t>DNA strands may cut along through the </a:t>
            </a:r>
            <a:r>
              <a:rPr lang="en-IN" sz="2000">
                <a:solidFill>
                  <a:srgbClr val="00FF00"/>
                </a:solidFill>
                <a:latin typeface="Arial" panose="020b0604020202020204" pitchFamily="34" charset="0"/>
                <a:cs typeface="Arial" panose="020b0604020202020204" pitchFamily="34" charset="0"/>
              </a:rPr>
              <a:t>vertical (V) line or horizontal (H) line.</a:t>
            </a:r>
          </a:p>
          <a:p>
            <a:pPr marL="342900" indent="-342900" algn="just">
              <a:buAutoNum type="arabicPeriod"/>
            </a:pPr>
            <a:r>
              <a:rPr lang="en-IN" sz="2000">
                <a:latin typeface="Arial" panose="020b0604020202020204" pitchFamily="34" charset="0"/>
                <a:cs typeface="Arial" panose="020b0604020202020204" pitchFamily="34" charset="0"/>
              </a:rPr>
              <a:t>The vertical cut will result in heteroduplexes </a:t>
            </a:r>
            <a:r>
              <a:rPr lang="en-IN" sz="2000">
                <a:solidFill>
                  <a:srgbClr val="00FF00"/>
                </a:solidFill>
                <a:latin typeface="Arial" panose="020b0604020202020204" pitchFamily="34" charset="0"/>
                <a:cs typeface="Arial" panose="020b0604020202020204" pitchFamily="34" charset="0"/>
              </a:rPr>
              <a:t>with recombinants. </a:t>
            </a:r>
          </a:p>
          <a:p>
            <a:pPr marL="342900" indent="-342900" algn="just">
              <a:buAutoNum type="arabicPeriod"/>
            </a:pPr>
            <a:r>
              <a:rPr lang="en-IN" sz="2000">
                <a:latin typeface="Arial" panose="020b0604020202020204" pitchFamily="34" charset="0"/>
                <a:cs typeface="Arial" panose="020b0604020202020204" pitchFamily="34" charset="0"/>
              </a:rPr>
              <a:t>The horizontal cut will result in heteroduplex </a:t>
            </a:r>
            <a:r>
              <a:rPr lang="en-IN" sz="2000">
                <a:solidFill>
                  <a:srgbClr val="00FF00"/>
                </a:solidFill>
                <a:latin typeface="Arial" panose="020b0604020202020204" pitchFamily="34" charset="0"/>
                <a:cs typeface="Arial" panose="020b0604020202020204" pitchFamily="34" charset="0"/>
              </a:rPr>
              <a:t>with non recombinants. </a:t>
            </a:r>
          </a:p>
        </p:txBody>
      </p:sp>
      <p:pic>
        <p:nvPicPr>
          <p:cNvPr id="6" name="Picture 5">
            <a:extLst>
              <a:ext uri="{FF2B5EF4-FFF2-40B4-BE49-F238E27FC236}">
                <a16:creationId xmlns:a16="http://schemas.microsoft.com/office/drawing/2014/main" xmlns="" id="{0C068491-27D9-45AC-8DA7-F68026C9222F}"/>
              </a:ext>
            </a:extLst>
          </p:cNvPr>
          <p:cNvPicPr>
            <a:picLocks noChangeAspect="1"/>
          </p:cNvPicPr>
          <p:nvPr/>
        </p:nvPicPr>
        <p:blipFill>
          <a:blip r:embed="rId2"/>
          <a:srcRect l="51115" t="-25" r="13001" b="7285"/>
          <a:stretch>
            <a:fillRect/>
          </a:stretch>
        </p:blipFill>
        <p:spPr>
          <a:xfrm>
            <a:off x="-1" y="-1"/>
            <a:ext cx="5373857" cy="6858001"/>
          </a:xfrm>
          <a:prstGeom prst="rect">
            <a:avLst/>
          </a:prstGeom>
        </p:spPr>
      </p:pic>
      <p:sp>
        <p:nvSpPr>
          <p:cNvPr id="9" name="Rectangle 8">
            <a:extLst>
              <a:ext uri="{FF2B5EF4-FFF2-40B4-BE49-F238E27FC236}">
                <a16:creationId xmlns:a16="http://schemas.microsoft.com/office/drawing/2014/main" xmlns="" id="{01BA6EA7-1F2C-4E82-90F7-B4A0F3C875A1}"/>
              </a:ext>
            </a:extLst>
          </p:cNvPr>
          <p:cNvSpPr/>
          <p:nvPr/>
        </p:nvSpPr>
        <p:spPr>
          <a:xfrm>
            <a:off x="0" y="20701"/>
            <a:ext cx="5373858" cy="400110"/>
          </a:xfrm>
          <a:prstGeom prst="rect">
            <a:avLst/>
          </a:prstGeom>
          <a:solidFill>
            <a:srgbClr val="FFFF00"/>
          </a:solidFill>
        </p:spPr>
        <p:txBody>
          <a:bodyPr wrap="square">
            <a:spAutoFit/>
          </a:bodyPr>
          <a:lstStyle/>
          <a:p>
            <a:r>
              <a:rPr lang="en-IN" sz="2000" b="1">
                <a:solidFill>
                  <a:schemeClr val="accent5">
                    <a:lumMod val="50000"/>
                  </a:schemeClr>
                </a:solidFill>
              </a:rPr>
              <a:t> Holliday model showing Recombination</a:t>
            </a:r>
          </a:p>
        </p:txBody>
      </p:sp>
    </p:spTree>
    <p:extLst>
      <p:ext uri="{BB962C8B-B14F-4D97-AF65-F5344CB8AC3E}">
        <p14:creationId xmlns:p14="http://schemas.microsoft.com/office/powerpoint/2010/main" val="15853592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12FE3C04-57EC-4DD9-9EE3-C46907A8AAD7}"/>
              </a:ext>
            </a:extLst>
          </p:cNvPr>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rcRect l="9306" t="15961" r="47596" b="5813"/>
          <a:stretch>
            <a:fillRect/>
          </a:stretch>
        </p:blipFill>
        <p:spPr bwMode="auto">
          <a:xfrm>
            <a:off x="-2" y="0"/>
            <a:ext cx="4726546" cy="371877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xmlns="" id="{ED1D725F-6EEE-432C-B183-E0C4C75E079F}"/>
              </a:ext>
            </a:extLst>
          </p:cNvPr>
          <p:cNvPicPr/>
          <p:nvPr/>
        </p:nvPicPr>
        <p:blipFill>
          <a:blip r:embed="rId4"/>
          <a:srcRect l="12630" t="9853" r="48039" b="6207"/>
          <a:stretch>
            <a:fillRect/>
          </a:stretch>
        </p:blipFill>
        <p:spPr bwMode="auto">
          <a:xfrm>
            <a:off x="-1" y="3606084"/>
            <a:ext cx="4726545" cy="3251915"/>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xmlns="" id="{73AD08CF-CFA4-40C5-9F2C-A7DBA4AE47DE}"/>
              </a:ext>
            </a:extLst>
          </p:cNvPr>
          <p:cNvPicPr>
            <a:picLocks noChangeAspect="1"/>
          </p:cNvPicPr>
          <p:nvPr/>
        </p:nvPicPr>
        <p:blipFill>
          <a:blip r:embed="rId5"/>
          <a:stretch>
            <a:fillRect/>
          </a:stretch>
        </p:blipFill>
        <p:spPr>
          <a:xfrm>
            <a:off x="4901113" y="0"/>
            <a:ext cx="7024187" cy="1161602"/>
          </a:xfrm>
          <a:prstGeom prst="rect">
            <a:avLst/>
          </a:prstGeom>
        </p:spPr>
      </p:pic>
      <p:sp>
        <p:nvSpPr>
          <p:cNvPr id="6" name="TextBox 5">
            <a:extLst>
              <a:ext uri="{FF2B5EF4-FFF2-40B4-BE49-F238E27FC236}">
                <a16:creationId xmlns:a16="http://schemas.microsoft.com/office/drawing/2014/main" xmlns="" id="{66B9EF02-3C2A-45F6-9A8A-A50EA4D39845}"/>
              </a:ext>
            </a:extLst>
          </p:cNvPr>
          <p:cNvSpPr txBox="1"/>
          <p:nvPr/>
        </p:nvSpPr>
        <p:spPr>
          <a:xfrm>
            <a:off x="5867400" y="1582388"/>
            <a:ext cx="4926605" cy="2954655"/>
          </a:xfrm>
          <a:prstGeom prst="rect">
            <a:avLst/>
          </a:prstGeom>
          <a:noFill/>
        </p:spPr>
        <p:txBody>
          <a:bodyPr wrap="none" lIns="0" tIns="0" rIns="0" bIns="0" rtlCol="0">
            <a:spAutoFit/>
          </a:bodyPr>
          <a:lstStyle/>
          <a:p>
            <a:r>
              <a:rPr lang="en-IN" sz="2400"/>
              <a:t>RF = </a:t>
            </a:r>
            <a:r>
              <a:rPr lang="en-IN" sz="2400" u="sng"/>
              <a:t>Total number of recombinants</a:t>
            </a:r>
          </a:p>
          <a:p>
            <a:r>
              <a:rPr lang="en-IN" sz="2400"/>
              <a:t>	    Total number of offsprings</a:t>
            </a:r>
            <a:br>
              <a:rPr lang="en-IN" sz="2400"/>
            </a:br>
            <a:endParaRPr lang="en-IN" sz="2400"/>
          </a:p>
          <a:p>
            <a:r>
              <a:rPr lang="en-IN" sz="2400"/>
              <a:t>      =  </a:t>
            </a:r>
            <a:r>
              <a:rPr lang="en-IN" sz="2400" u="sng"/>
              <a:t>     6+6            </a:t>
            </a:r>
            <a:r>
              <a:rPr lang="en-IN" sz="2400"/>
              <a:t>x 100</a:t>
            </a:r>
          </a:p>
          <a:p>
            <a:r>
              <a:rPr lang="en-IN" sz="2400"/>
              <a:t>           44+6+6+44</a:t>
            </a:r>
          </a:p>
          <a:p>
            <a:r>
              <a:rPr lang="en-IN" sz="2400"/>
              <a:t>      =</a:t>
            </a:r>
            <a:r>
              <a:rPr lang="en-IN" sz="2400" u="sng"/>
              <a:t>  12   </a:t>
            </a:r>
            <a:r>
              <a:rPr lang="en-IN" sz="2400"/>
              <a:t>x 100</a:t>
            </a:r>
            <a:endParaRPr lang="en-IN" sz="2400" u="sng"/>
          </a:p>
          <a:p>
            <a:r>
              <a:rPr lang="en-IN" sz="2400"/>
              <a:t>         100</a:t>
            </a:r>
          </a:p>
          <a:p>
            <a:r>
              <a:rPr lang="en-IN" sz="2400"/>
              <a:t>RF = 12%</a:t>
            </a:r>
          </a:p>
        </p:txBody>
      </p:sp>
    </p:spTree>
    <p:extLst>
      <p:ext uri="{BB962C8B-B14F-4D97-AF65-F5344CB8AC3E}">
        <p14:creationId xmlns:p14="http://schemas.microsoft.com/office/powerpoint/2010/main" val="335796370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a16="http://schemas.microsoft.com/office/drawing/2014/main" xmlns="" id="{5D328FD3-D857-4563-B696-2C3BF2A25D52}"/>
              </a:ext>
            </a:extLst>
          </p:cNvPr>
          <p:cNvSpPr/>
          <p:nvPr/>
        </p:nvSpPr>
        <p:spPr>
          <a:xfrm>
            <a:off x="178190" y="1136152"/>
            <a:ext cx="4984653" cy="646331"/>
          </a:xfrm>
          <a:prstGeom prst="rect">
            <a:avLst/>
          </a:prstGeom>
        </p:spPr>
        <p:txBody>
          <a:bodyPr wrap="square">
            <a:spAutoFit/>
          </a:bodyPr>
          <a:lstStyle/>
          <a:p>
            <a:r>
              <a:rPr lang="en-IN"/>
              <a:t>RF =	</a:t>
            </a:r>
            <a:r>
              <a:rPr lang="en-IN" u="sng"/>
              <a:t>Number of recombinants </a:t>
            </a:r>
            <a:r>
              <a:rPr lang="en-IN"/>
              <a:t>    x 100</a:t>
            </a:r>
          </a:p>
          <a:p>
            <a:r>
              <a:rPr lang="en-IN"/>
              <a:t> 		Number of off springs</a:t>
            </a:r>
          </a:p>
        </p:txBody>
      </p:sp>
      <p:sp>
        <p:nvSpPr>
          <p:cNvPr id="7" name="Rectangle 6">
            <a:extLst>
              <a:ext uri="{FF2B5EF4-FFF2-40B4-BE49-F238E27FC236}">
                <a16:creationId xmlns:a16="http://schemas.microsoft.com/office/drawing/2014/main" xmlns="" id="{DCDB9700-4D39-476B-8E63-A073EFACCE43}"/>
              </a:ext>
            </a:extLst>
          </p:cNvPr>
          <p:cNvSpPr/>
          <p:nvPr/>
        </p:nvSpPr>
        <p:spPr>
          <a:xfrm>
            <a:off x="466861" y="1840763"/>
            <a:ext cx="4060301" cy="1754326"/>
          </a:xfrm>
          <a:prstGeom prst="rect">
            <a:avLst/>
          </a:prstGeom>
        </p:spPr>
        <p:txBody>
          <a:bodyPr wrap="square">
            <a:spAutoFit/>
          </a:bodyPr>
          <a:lstStyle/>
          <a:p>
            <a:r>
              <a:rPr lang="en-IN"/>
              <a:t>=   </a:t>
            </a:r>
            <a:r>
              <a:rPr lang="en-IN" u="sng"/>
              <a:t>      	1+1                               </a:t>
            </a:r>
            <a:r>
              <a:rPr lang="en-IN"/>
              <a:t>  x 100</a:t>
            </a:r>
            <a:endParaRPr lang="en-IN" u="sng"/>
          </a:p>
          <a:p>
            <a:r>
              <a:rPr lang="en-IN"/>
              <a:t>      49+49+49+49+1+1+1+1</a:t>
            </a:r>
          </a:p>
          <a:p>
            <a:endParaRPr lang="en-IN"/>
          </a:p>
          <a:p>
            <a:r>
              <a:rPr lang="en-IN"/>
              <a:t>=      </a:t>
            </a:r>
            <a:r>
              <a:rPr lang="en-IN" u="sng"/>
              <a:t> 2  </a:t>
            </a:r>
            <a:r>
              <a:rPr lang="en-IN"/>
              <a:t>  x 100</a:t>
            </a:r>
          </a:p>
          <a:p>
            <a:r>
              <a:rPr lang="en-IN"/>
              <a:t>        200</a:t>
            </a:r>
          </a:p>
          <a:p>
            <a:endParaRPr lang="en-IN"/>
          </a:p>
        </p:txBody>
      </p:sp>
      <p:sp>
        <p:nvSpPr>
          <p:cNvPr id="8" name="Rectangle 7">
            <a:extLst>
              <a:ext uri="{FF2B5EF4-FFF2-40B4-BE49-F238E27FC236}">
                <a16:creationId xmlns:a16="http://schemas.microsoft.com/office/drawing/2014/main" xmlns="" id="{6209BAAF-955A-45D4-A3A9-859335F77051}"/>
              </a:ext>
            </a:extLst>
          </p:cNvPr>
          <p:cNvSpPr/>
          <p:nvPr/>
        </p:nvSpPr>
        <p:spPr>
          <a:xfrm>
            <a:off x="178190" y="3468703"/>
            <a:ext cx="1457450" cy="369332"/>
          </a:xfrm>
          <a:prstGeom prst="rect">
            <a:avLst/>
          </a:prstGeom>
        </p:spPr>
        <p:txBody>
          <a:bodyPr wrap="none">
            <a:spAutoFit/>
          </a:bodyPr>
          <a:lstStyle/>
          <a:p>
            <a:r>
              <a:rPr lang="en-IN"/>
              <a:t>RF =   	1%</a:t>
            </a:r>
          </a:p>
        </p:txBody>
      </p:sp>
      <p:pic>
        <p:nvPicPr>
          <p:cNvPr id="2" name="Picture 1">
            <a:extLst>
              <a:ext uri="{FF2B5EF4-FFF2-40B4-BE49-F238E27FC236}">
                <a16:creationId xmlns:a16="http://schemas.microsoft.com/office/drawing/2014/main" xmlns="" id="{5327E097-5532-42CB-BBAD-AD3D21C6FFD8}"/>
              </a:ext>
            </a:extLst>
          </p:cNvPr>
          <p:cNvPicPr>
            <a:picLocks noChangeAspect="1"/>
          </p:cNvPicPr>
          <p:nvPr/>
        </p:nvPicPr>
        <p:blipFill>
          <a:blip r:embed="rId2"/>
          <a:srcRect l="3808" t="8184" r="4939" b="13007"/>
          <a:stretch>
            <a:fillRect/>
          </a:stretch>
        </p:blipFill>
        <p:spPr>
          <a:xfrm>
            <a:off x="4815832" y="977313"/>
            <a:ext cx="7169720" cy="3481227"/>
          </a:xfrm>
          <a:prstGeom prst="rect">
            <a:avLst/>
          </a:prstGeom>
        </p:spPr>
      </p:pic>
      <p:sp>
        <p:nvSpPr>
          <p:cNvPr id="3" name="TextBox 2">
            <a:extLst>
              <a:ext uri="{FF2B5EF4-FFF2-40B4-BE49-F238E27FC236}">
                <a16:creationId xmlns:a16="http://schemas.microsoft.com/office/drawing/2014/main" xmlns="" id="{059B3D1C-AC24-4654-997A-532F6697C7B3}"/>
              </a:ext>
            </a:extLst>
          </p:cNvPr>
          <p:cNvSpPr txBox="1"/>
          <p:nvPr/>
        </p:nvSpPr>
        <p:spPr>
          <a:xfrm>
            <a:off x="2151764" y="247773"/>
            <a:ext cx="6458047" cy="523220"/>
          </a:xfrm>
          <a:prstGeom prst="rect">
            <a:avLst/>
          </a:prstGeom>
          <a:noFill/>
        </p:spPr>
        <p:txBody>
          <a:bodyPr wrap="square" rtlCol="0">
            <a:spAutoFit/>
          </a:bodyPr>
          <a:lstStyle/>
          <a:p>
            <a:r>
              <a:rPr lang="en-IN" sz="2800"/>
              <a:t>Recombination frequency observation</a:t>
            </a:r>
          </a:p>
        </p:txBody>
      </p:sp>
    </p:spTree>
    <p:extLst>
      <p:ext uri="{BB962C8B-B14F-4D97-AF65-F5344CB8AC3E}">
        <p14:creationId xmlns:p14="http://schemas.microsoft.com/office/powerpoint/2010/main" val="3540655745"/>
      </p:ext>
    </p:extLst>
  </p:cSld>
  <p:clrMapOvr>
    <a:masterClrMapping/>
  </p:clrMapOvr>
  <p:transition spd="slow">
    <p:fade/>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7" name="Picture 16">
            <a:extLst>
              <a:ext uri="{FF2B5EF4-FFF2-40B4-BE49-F238E27FC236}">
                <a16:creationId xmlns:a16="http://schemas.microsoft.com/office/drawing/2014/main" xmlns="" id="{6A486E18-BDE5-4DC7-82C0-30C35E23F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863" t="59389" r="49727" b="29393"/>
          <a:stretch>
            <a:fillRect/>
          </a:stretch>
        </p:blipFill>
        <p:spPr bwMode="auto">
          <a:xfrm>
            <a:off x="2477047" y="3967163"/>
            <a:ext cx="5572125" cy="1381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xmlns="" id="{6FA1521A-A1B1-45D7-A586-CBDC7DFE7372}"/>
              </a:ext>
            </a:extLst>
          </p:cNvPr>
          <p:cNvSpPr>
            <a:spLocks noChangeArrowheads="1"/>
          </p:cNvSpPr>
          <p:nvPr/>
        </p:nvSpPr>
        <p:spPr bwMode="auto">
          <a:xfrm>
            <a:off x="3923641" y="105430"/>
            <a:ext cx="2678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IN" sz="2400" b="1">
                <a:solidFill>
                  <a:srgbClr val="FFFF00"/>
                </a:solidFill>
                <a:latin typeface="Arial" panose="020b0604020202020204" pitchFamily="34" charset="0"/>
                <a:cs typeface="Arial" panose="020b0604020202020204" pitchFamily="34" charset="0"/>
              </a:rPr>
              <a:t>Genetic mapping</a:t>
            </a:r>
          </a:p>
        </p:txBody>
      </p:sp>
      <p:sp>
        <p:nvSpPr>
          <p:cNvPr id="3" name="Rectangle 5">
            <a:extLst>
              <a:ext uri="{FF2B5EF4-FFF2-40B4-BE49-F238E27FC236}">
                <a16:creationId xmlns:a16="http://schemas.microsoft.com/office/drawing/2014/main" xmlns="" id="{4BD147C0-0C1B-412F-8825-381100D7507C}"/>
              </a:ext>
            </a:extLst>
          </p:cNvPr>
          <p:cNvSpPr>
            <a:spLocks noChangeArrowheads="1"/>
          </p:cNvSpPr>
          <p:nvPr/>
        </p:nvSpPr>
        <p:spPr bwMode="auto">
          <a:xfrm>
            <a:off x="0" y="1838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6">
            <a:extLst>
              <a:ext uri="{FF2B5EF4-FFF2-40B4-BE49-F238E27FC236}">
                <a16:creationId xmlns:a16="http://schemas.microsoft.com/office/drawing/2014/main" xmlns="" id="{66E5696A-1FB0-4A92-87B2-EF6B6BD49F23}"/>
              </a:ext>
            </a:extLst>
          </p:cNvPr>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4">
            <a:extLst>
              <a:ext uri="{FF2B5EF4-FFF2-40B4-BE49-F238E27FC236}">
                <a16:creationId xmlns:a16="http://schemas.microsoft.com/office/drawing/2014/main" xmlns="" id="{C13B6A64-B438-4AAE-9817-A1C1B56BE221}"/>
              </a:ext>
            </a:extLst>
          </p:cNvPr>
          <p:cNvSpPr/>
          <p:nvPr/>
        </p:nvSpPr>
        <p:spPr>
          <a:xfrm>
            <a:off x="75027" y="571559"/>
            <a:ext cx="12041945" cy="830997"/>
          </a:xfrm>
          <a:prstGeom prst="rect">
            <a:avLst/>
          </a:prstGeom>
        </p:spPr>
        <p:txBody>
          <a:bodyPr wrap="square">
            <a:spAutoFit/>
          </a:bodyPr>
          <a:lstStyle/>
          <a:p>
            <a:r>
              <a:rPr lang="en-US" sz="2400">
                <a:latin typeface="Arial" panose="020b0604020202020204" pitchFamily="34" charset="0"/>
                <a:cs typeface="Arial" panose="020b0604020202020204" pitchFamily="34" charset="0"/>
              </a:rPr>
              <a:t>The diagrammatic representation of position of genes and related distances between the adjacent genes is called</a:t>
            </a:r>
            <a:r>
              <a:rPr lang="en-US" sz="2400" b="1">
                <a:solidFill>
                  <a:srgbClr val="FFFF00"/>
                </a:solidFill>
                <a:latin typeface="Arial" panose="020b0604020202020204" pitchFamily="34" charset="0"/>
                <a:cs typeface="Arial" panose="020b0604020202020204" pitchFamily="34" charset="0"/>
              </a:rPr>
              <a:t> genetic mapping. </a:t>
            </a:r>
            <a:endParaRPr lang="en-IN" sz="2400" b="1">
              <a:solidFill>
                <a:srgbClr val="FFFF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F09DF627-4947-4385-938C-699E848A7C25}"/>
              </a:ext>
            </a:extLst>
          </p:cNvPr>
          <p:cNvSpPr/>
          <p:nvPr/>
        </p:nvSpPr>
        <p:spPr>
          <a:xfrm>
            <a:off x="105402" y="1374844"/>
            <a:ext cx="11694941" cy="1200329"/>
          </a:xfrm>
          <a:prstGeom prst="rect">
            <a:avLst/>
          </a:prstGeom>
        </p:spPr>
        <p:txBody>
          <a:bodyPr wrap="square">
            <a:spAutoFit/>
          </a:bodyPr>
          <a:lstStyle/>
          <a:p>
            <a:r>
              <a:rPr lang="en-US" sz="2000">
                <a:latin typeface="Arial" panose="020b0604020202020204" pitchFamily="34" charset="0"/>
                <a:cs typeface="Arial" panose="020b0604020202020204" pitchFamily="34" charset="0"/>
              </a:rPr>
              <a:t>It is directly proportional to the frequency of recombination between them. It is also called as </a:t>
            </a:r>
            <a:r>
              <a:rPr lang="en-US" sz="2000" b="1">
                <a:solidFill>
                  <a:srgbClr val="FFFF00"/>
                </a:solidFill>
                <a:latin typeface="Arial" panose="020b0604020202020204" pitchFamily="34" charset="0"/>
                <a:cs typeface="Arial" panose="020b0604020202020204" pitchFamily="34" charset="0"/>
              </a:rPr>
              <a:t>linkage map</a:t>
            </a:r>
            <a:r>
              <a:rPr lang="en-US" sz="2000">
                <a:latin typeface="Arial" panose="020b0604020202020204" pitchFamily="34" charset="0"/>
                <a:cs typeface="Arial" panose="020b0604020202020204" pitchFamily="34" charset="0"/>
              </a:rPr>
              <a:t>.</a:t>
            </a:r>
            <a:endParaRPr lang="en-IN" sz="2000">
              <a:latin typeface="Arial" pitchFamily="34" charset="0"/>
              <a:cs typeface="Arial" pitchFamily="34" charset="0"/>
            </a:endParaRPr>
          </a:p>
          <a:p>
            <a:endParaRPr lang="en-IN" sz="1200">
              <a:latin typeface="Arial" pitchFamily="34" charset="0"/>
              <a:cs typeface="Arial" pitchFamily="34" charset="0"/>
            </a:endParaRPr>
          </a:p>
          <a:p>
            <a:r>
              <a:rPr lang="en-US" sz="2000">
                <a:latin typeface="Arial" panose="020b0604020202020204" pitchFamily="34" charset="0"/>
                <a:cs typeface="Arial" panose="020b0604020202020204" pitchFamily="34" charset="0"/>
              </a:rPr>
              <a:t>The concept of gene mapping was first developed by Morgan’s student Alfred H Sturtevant in 1913.</a:t>
            </a:r>
            <a:endParaRPr lang="en-IN" sz="2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D9782403-9B27-43E7-B376-E6463ABDCE83}"/>
              </a:ext>
            </a:extLst>
          </p:cNvPr>
          <p:cNvSpPr/>
          <p:nvPr/>
        </p:nvSpPr>
        <p:spPr>
          <a:xfrm>
            <a:off x="211015" y="2690336"/>
            <a:ext cx="11694941" cy="1015663"/>
          </a:xfrm>
          <a:prstGeom prst="rect">
            <a:avLst/>
          </a:prstGeom>
        </p:spPr>
        <p:txBody>
          <a:bodyPr wrap="square">
            <a:spAutoFit/>
          </a:bodyPr>
          <a:lstStyle/>
          <a:p>
            <a:r>
              <a:rPr lang="en-US" sz="2000" b="1">
                <a:solidFill>
                  <a:srgbClr val="FFFF00"/>
                </a:solidFill>
                <a:latin typeface="Arial" panose="020b0604020202020204" pitchFamily="34" charset="0"/>
                <a:cs typeface="Arial" panose="020b0604020202020204" pitchFamily="34" charset="0"/>
              </a:rPr>
              <a:t>Map distance: </a:t>
            </a:r>
            <a:r>
              <a:rPr lang="en-US" sz="2000">
                <a:latin typeface="Arial" panose="020b0604020202020204" pitchFamily="34" charset="0"/>
                <a:cs typeface="Arial" panose="020b0604020202020204" pitchFamily="34" charset="0"/>
              </a:rPr>
              <a:t>The unit of distance in a genetic map is called a map unit (m.u). One map unit is equivalent to one percent of crossing over. One map unit is also called a centimorgan (cM) in honour of T.H. Morgan. 100 centimorgan is equal to one Morgan (M).</a:t>
            </a:r>
            <a:endParaRPr lang="en-IN" sz="20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9FD60AA8-D8AB-45F3-BACB-6AD31077A457}"/>
              </a:ext>
            </a:extLst>
          </p:cNvPr>
          <p:cNvSpPr/>
          <p:nvPr/>
        </p:nvSpPr>
        <p:spPr>
          <a:xfrm>
            <a:off x="580344" y="5637391"/>
            <a:ext cx="11031309" cy="707886"/>
          </a:xfrm>
          <a:prstGeom prst="rect">
            <a:avLst/>
          </a:prstGeom>
        </p:spPr>
        <p:txBody>
          <a:bodyPr wrap="square">
            <a:spAutoFit/>
          </a:bodyPr>
          <a:lstStyle/>
          <a:p>
            <a:r>
              <a:rPr lang="en-US" sz="2000">
                <a:latin typeface="Arial" panose="020b0604020202020204" pitchFamily="34" charset="0"/>
                <a:cs typeface="Arial" panose="020b0604020202020204" pitchFamily="34" charset="0"/>
              </a:rPr>
              <a:t>Genetic maps can be constructed from a series of test crosses for pairs of genes called </a:t>
            </a:r>
            <a:r>
              <a:rPr lang="en-US" sz="2000" b="1">
                <a:solidFill>
                  <a:srgbClr val="FFFF00"/>
                </a:solidFill>
                <a:latin typeface="Arial" panose="020b0604020202020204" pitchFamily="34" charset="0"/>
                <a:cs typeface="Arial" panose="020b0604020202020204" pitchFamily="34" charset="0"/>
              </a:rPr>
              <a:t>two point crosses</a:t>
            </a:r>
            <a:r>
              <a:rPr lang="en-US" sz="2000">
                <a:latin typeface="Arial" panose="020b0604020202020204" pitchFamily="34" charset="0"/>
                <a:cs typeface="Arial" panose="020b0604020202020204" pitchFamily="34" charset="0"/>
              </a:rPr>
              <a:t>.  But this is not efficient because double cross over is missed. </a:t>
            </a:r>
            <a:endParaRPr lang="en-I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52117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83F0ABAB-975A-4579-88E7-8E405A60C840}"/>
              </a:ext>
            </a:extLst>
          </p:cNvPr>
          <p:cNvSpPr/>
          <p:nvPr/>
        </p:nvSpPr>
        <p:spPr>
          <a:xfrm>
            <a:off x="295421" y="167865"/>
            <a:ext cx="11127543" cy="1261884"/>
          </a:xfrm>
          <a:prstGeom prst="rect">
            <a:avLst/>
          </a:prstGeom>
        </p:spPr>
        <p:txBody>
          <a:bodyPr wrap="square">
            <a:spAutoFit/>
          </a:bodyPr>
          <a:lstStyle/>
          <a:p>
            <a:r>
              <a:rPr lang="en-US" sz="2800" b="1">
                <a:solidFill>
                  <a:srgbClr val="FFFF00"/>
                </a:solidFill>
                <a:latin typeface="Arial" panose="020b0604020202020204" pitchFamily="34" charset="0"/>
                <a:cs typeface="Arial" panose="020b0604020202020204" pitchFamily="34" charset="0"/>
              </a:rPr>
              <a:t>Three point test cross </a:t>
            </a:r>
          </a:p>
          <a:p>
            <a:r>
              <a:rPr lang="en-US" sz="2400">
                <a:latin typeface="Arial" panose="020b0604020202020204" pitchFamily="34" charset="0"/>
                <a:cs typeface="Arial" panose="020b0604020202020204" pitchFamily="34" charset="0"/>
              </a:rPr>
              <a:t>A more efficient mapping technique is to construct based on the results of three-point test cross.</a:t>
            </a:r>
            <a:endParaRPr lang="en-IN" sz="200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B08C0785-065B-4CD5-9B66-2FCDEEE2220E}"/>
              </a:ext>
            </a:extLst>
          </p:cNvPr>
          <p:cNvPicPr>
            <a:picLocks noChangeAspect="1"/>
          </p:cNvPicPr>
          <p:nvPr/>
        </p:nvPicPr>
        <p:blipFill>
          <a:blip r:embed="rId2"/>
          <a:srcRect l="46875" t="10907" r="11042" b="14427"/>
          <a:stretch>
            <a:fillRect/>
          </a:stretch>
        </p:blipFill>
        <p:spPr>
          <a:xfrm>
            <a:off x="2574778" y="1087317"/>
            <a:ext cx="5616721" cy="5602818"/>
          </a:xfrm>
          <a:prstGeom prst="rect">
            <a:avLst/>
          </a:prstGeom>
        </p:spPr>
      </p:pic>
    </p:spTree>
    <p:extLst>
      <p:ext uri="{BB962C8B-B14F-4D97-AF65-F5344CB8AC3E}">
        <p14:creationId xmlns:p14="http://schemas.microsoft.com/office/powerpoint/2010/main" val="295559670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83F0ABAB-975A-4579-88E7-8E405A60C840}"/>
              </a:ext>
            </a:extLst>
          </p:cNvPr>
          <p:cNvSpPr/>
          <p:nvPr/>
        </p:nvSpPr>
        <p:spPr>
          <a:xfrm>
            <a:off x="295421" y="167865"/>
            <a:ext cx="11127543" cy="1261884"/>
          </a:xfrm>
          <a:prstGeom prst="rect">
            <a:avLst/>
          </a:prstGeom>
        </p:spPr>
        <p:txBody>
          <a:bodyPr wrap="square">
            <a:spAutoFit/>
          </a:bodyPr>
          <a:lstStyle/>
          <a:p>
            <a:r>
              <a:rPr lang="en-US" sz="2800" b="1">
                <a:solidFill>
                  <a:srgbClr val="FFFF00"/>
                </a:solidFill>
                <a:latin typeface="Arial" panose="020b0604020202020204" pitchFamily="34" charset="0"/>
                <a:cs typeface="Arial" panose="020b0604020202020204" pitchFamily="34" charset="0"/>
              </a:rPr>
              <a:t>Three point test cross </a:t>
            </a:r>
          </a:p>
          <a:p>
            <a:r>
              <a:rPr lang="en-US" sz="2400">
                <a:latin typeface="Arial" panose="020b0604020202020204" pitchFamily="34" charset="0"/>
                <a:cs typeface="Arial" panose="020b0604020202020204" pitchFamily="34" charset="0"/>
              </a:rPr>
              <a:t>A more efficient mapping technique is to construct based on the results of three-point test cross.</a:t>
            </a:r>
            <a:endParaRPr lang="en-IN" sz="20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1A7C1C3B-BD32-4CFB-943A-30C89FE4BF04}"/>
              </a:ext>
            </a:extLst>
          </p:cNvPr>
          <p:cNvSpPr/>
          <p:nvPr/>
        </p:nvSpPr>
        <p:spPr>
          <a:xfrm>
            <a:off x="1603718" y="1331816"/>
            <a:ext cx="5261377" cy="461665"/>
          </a:xfrm>
          <a:prstGeom prst="rect">
            <a:avLst/>
          </a:prstGeom>
        </p:spPr>
        <p:txBody>
          <a:bodyPr wrap="none">
            <a:spAutoFit/>
          </a:bodyPr>
          <a:lstStyle/>
          <a:p>
            <a:r>
              <a:rPr lang="en-US" sz="2400" b="1">
                <a:solidFill>
                  <a:srgbClr val="FFFF00"/>
                </a:solidFill>
                <a:latin typeface="Arial" panose="020b0604020202020204" pitchFamily="34" charset="0"/>
                <a:cs typeface="Arial" panose="020b0604020202020204" pitchFamily="34" charset="0"/>
              </a:rPr>
              <a:t>The analysis of a three-point cross</a:t>
            </a:r>
            <a:endParaRPr lang="en-IN" sz="2400" b="1">
              <a:solidFill>
                <a:srgbClr val="FFFF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9BEED883-C3D2-44DA-AA93-A35F786BF2CD}"/>
              </a:ext>
            </a:extLst>
          </p:cNvPr>
          <p:cNvPicPr>
            <a:picLocks noChangeAspect="1"/>
          </p:cNvPicPr>
          <p:nvPr/>
        </p:nvPicPr>
        <p:blipFill>
          <a:blip r:embed="rId2"/>
          <a:srcRect l="25385" t="9005" r="13231" b="11777"/>
          <a:stretch>
            <a:fillRect/>
          </a:stretch>
        </p:blipFill>
        <p:spPr>
          <a:xfrm>
            <a:off x="1603718" y="2010312"/>
            <a:ext cx="6255010" cy="4538409"/>
          </a:xfrm>
          <a:prstGeom prst="rect">
            <a:avLst/>
          </a:prstGeom>
        </p:spPr>
      </p:pic>
    </p:spTree>
    <p:extLst>
      <p:ext uri="{BB962C8B-B14F-4D97-AF65-F5344CB8AC3E}">
        <p14:creationId xmlns:p14="http://schemas.microsoft.com/office/powerpoint/2010/main" val="3706099381"/>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Picture 7">
            <a:extLst>
              <a:ext uri="{FF2B5EF4-FFF2-40B4-BE49-F238E27FC236}">
                <a16:creationId xmlns:a16="http://schemas.microsoft.com/office/drawing/2014/main" xmlns="" id="{7814DB8D-199E-4D51-9CD6-0C6B97D84FB2}"/>
              </a:ext>
            </a:extLst>
          </p:cNvPr>
          <p:cNvPicPr>
            <a:picLocks noChangeAspect="1"/>
          </p:cNvPicPr>
          <p:nvPr/>
        </p:nvPicPr>
        <p:blipFill>
          <a:blip r:embed="rId2"/>
          <a:stretch>
            <a:fillRect/>
          </a:stretch>
        </p:blipFill>
        <p:spPr>
          <a:xfrm>
            <a:off x="0" y="0"/>
            <a:ext cx="12192000" cy="6854653"/>
          </a:xfrm>
          <a:prstGeom prst="rect">
            <a:avLst/>
          </a:prstGeom>
        </p:spPr>
      </p:pic>
      <p:sp>
        <p:nvSpPr>
          <p:cNvPr id="9" name="Rectangle 8">
            <a:extLst>
              <a:ext uri="{FF2B5EF4-FFF2-40B4-BE49-F238E27FC236}">
                <a16:creationId xmlns:a16="http://schemas.microsoft.com/office/drawing/2014/main" xmlns="" id="{6CC6824B-F5E3-477B-A9E3-63088C52642C}"/>
              </a:ext>
            </a:extLst>
          </p:cNvPr>
          <p:cNvSpPr/>
          <p:nvPr/>
        </p:nvSpPr>
        <p:spPr>
          <a:xfrm>
            <a:off x="6096000" y="5808282"/>
            <a:ext cx="6096000" cy="10199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93894028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C649F921-169C-4630-82B6-D2E3C79978AB}"/>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0" y="0"/>
            <a:ext cx="4473526" cy="6844112"/>
          </a:xfrm>
          <a:prstGeom prst="rect">
            <a:avLst/>
          </a:prstGeom>
        </p:spPr>
      </p:pic>
      <p:pic>
        <p:nvPicPr>
          <p:cNvPr id="3" name="Picture 2">
            <a:extLst>
              <a:ext uri="{FF2B5EF4-FFF2-40B4-BE49-F238E27FC236}">
                <a16:creationId xmlns:a16="http://schemas.microsoft.com/office/drawing/2014/main" xmlns="" id="{A3F245E4-5597-4418-A76F-8021A6E96586}"/>
              </a:ext>
            </a:extLst>
          </p:cNvPr>
          <p:cNvPicPr>
            <a:picLocks noChangeAspect="1"/>
          </p:cNvPicPr>
          <p:nvPr/>
        </p:nvPicPr>
        <p:blipFill>
          <a:blip r:embed="rId4"/>
          <a:stretch>
            <a:fillRect/>
          </a:stretch>
        </p:blipFill>
        <p:spPr>
          <a:xfrm>
            <a:off x="5622596" y="1593440"/>
            <a:ext cx="6011177" cy="4487045"/>
          </a:xfrm>
          <a:prstGeom prst="rect">
            <a:avLst/>
          </a:prstGeom>
        </p:spPr>
      </p:pic>
      <p:sp>
        <p:nvSpPr>
          <p:cNvPr id="4" name="Rectangle 3">
            <a:extLst>
              <a:ext uri="{FF2B5EF4-FFF2-40B4-BE49-F238E27FC236}">
                <a16:creationId xmlns:a16="http://schemas.microsoft.com/office/drawing/2014/main" xmlns="" id="{2EB57D3E-CBF2-4493-AF9C-541220C32205}"/>
              </a:ext>
            </a:extLst>
          </p:cNvPr>
          <p:cNvSpPr/>
          <p:nvPr/>
        </p:nvSpPr>
        <p:spPr>
          <a:xfrm>
            <a:off x="5918815" y="3237390"/>
            <a:ext cx="5254965" cy="400110"/>
          </a:xfrm>
          <a:prstGeom prst="rect">
            <a:avLst/>
          </a:prstGeom>
        </p:spPr>
        <p:txBody>
          <a:bodyPr wrap="none">
            <a:spAutoFit/>
          </a:bodyPr>
          <a:lstStyle/>
          <a:p>
            <a:r>
              <a:rPr lang="en-IN" sz="2000" b="1">
                <a:solidFill>
                  <a:srgbClr val="FFFF00"/>
                </a:solidFill>
                <a:latin typeface="Arial" panose="020b0604020202020204" pitchFamily="34" charset="0"/>
                <a:cs typeface="Arial" panose="020b0604020202020204" pitchFamily="34" charset="0"/>
              </a:rPr>
              <a:t> Gene order showing double recombinant</a:t>
            </a:r>
          </a:p>
        </p:txBody>
      </p:sp>
      <p:sp>
        <p:nvSpPr>
          <p:cNvPr id="5" name="Rectangle 4">
            <a:extLst>
              <a:ext uri="{FF2B5EF4-FFF2-40B4-BE49-F238E27FC236}">
                <a16:creationId xmlns:a16="http://schemas.microsoft.com/office/drawing/2014/main" xmlns="" id="{DAFF4A9D-185B-45D1-AB5C-1618797C7E18}"/>
              </a:ext>
            </a:extLst>
          </p:cNvPr>
          <p:cNvSpPr/>
          <p:nvPr/>
        </p:nvSpPr>
        <p:spPr>
          <a:xfrm>
            <a:off x="7286671" y="1049774"/>
            <a:ext cx="2036135" cy="400110"/>
          </a:xfrm>
          <a:prstGeom prst="rect">
            <a:avLst/>
          </a:prstGeom>
        </p:spPr>
        <p:txBody>
          <a:bodyPr wrap="none">
            <a:spAutoFit/>
          </a:bodyPr>
          <a:lstStyle/>
          <a:p>
            <a:r>
              <a:rPr lang="en-IN" sz="2000" b="1">
                <a:solidFill>
                  <a:srgbClr val="FFFF00"/>
                </a:solidFill>
                <a:latin typeface="Arial" panose="020b0604020202020204" pitchFamily="34" charset="0"/>
                <a:cs typeface="Arial" panose="020b0604020202020204" pitchFamily="34" charset="0"/>
              </a:rPr>
              <a:t> Gene mapping</a:t>
            </a:r>
          </a:p>
        </p:txBody>
      </p:sp>
    </p:spTree>
    <p:extLst>
      <p:ext uri="{BB962C8B-B14F-4D97-AF65-F5344CB8AC3E}">
        <p14:creationId xmlns:p14="http://schemas.microsoft.com/office/powerpoint/2010/main" val="41484505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3">
            <a:extLst>
              <a:ext uri="{FF2B5EF4-FFF2-40B4-BE49-F238E27FC236}">
                <a16:creationId xmlns:a16="http://schemas.microsoft.com/office/drawing/2014/main" xmlns="" id="{7365EAB0-DAD2-41A6-AA5B-B56C7A99A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 name="Rectangle 4">
            <a:extLst>
              <a:ext uri="{FF2B5EF4-FFF2-40B4-BE49-F238E27FC236}">
                <a16:creationId xmlns:a16="http://schemas.microsoft.com/office/drawing/2014/main" xmlns="" id="{31E46C14-0234-4811-BA13-B0FB1CB45AC7}"/>
              </a:ext>
            </a:extLst>
          </p:cNvPr>
          <p:cNvSpPr>
            <a:spLocks noChangeArrowheads="1"/>
          </p:cNvSpPr>
          <p:nvPr/>
        </p:nvSpPr>
        <p:spPr bwMode="auto">
          <a:xfrm>
            <a:off x="0" y="70961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5" name="Rectangle 4">
            <a:extLst>
              <a:ext uri="{FF2B5EF4-FFF2-40B4-BE49-F238E27FC236}">
                <a16:creationId xmlns:a16="http://schemas.microsoft.com/office/drawing/2014/main" xmlns="" id="{CC2A3B8A-00F6-49DA-BA0D-CDDC57585F1D}"/>
              </a:ext>
            </a:extLst>
          </p:cNvPr>
          <p:cNvSpPr/>
          <p:nvPr/>
        </p:nvSpPr>
        <p:spPr>
          <a:xfrm>
            <a:off x="1162928" y="582360"/>
            <a:ext cx="7798191" cy="5509200"/>
          </a:xfrm>
          <a:prstGeom prst="rect">
            <a:avLst/>
          </a:prstGeom>
        </p:spPr>
        <p:txBody>
          <a:bodyPr wrap="square">
            <a:spAutoFit/>
          </a:bodyPr>
          <a:lstStyle/>
          <a:p>
            <a:r>
              <a:rPr lang="en-US" sz="3200" b="1">
                <a:solidFill>
                  <a:srgbClr val="FFFF00"/>
                </a:solidFill>
                <a:latin typeface="Arial" panose="020b0604020202020204" pitchFamily="34" charset="0"/>
                <a:cs typeface="Arial" panose="020b0604020202020204" pitchFamily="34" charset="0"/>
              </a:rPr>
              <a:t>Uses of genetic mapping </a:t>
            </a:r>
            <a:endParaRPr lang="en-IN" sz="3200" b="1">
              <a:solidFill>
                <a:srgbClr val="FFFF00"/>
              </a:solidFill>
              <a:latin typeface="Arial" pitchFamily="34" charset="0"/>
              <a:cs typeface="Arial" pitchFamily="34" charset="0"/>
            </a:endParaRPr>
          </a:p>
          <a:p>
            <a:endParaRPr lang="en-IN" sz="3200">
              <a:latin typeface="Arial" pitchFamily="34" charset="0"/>
              <a:cs typeface="Arial" pitchFamily="34" charset="0"/>
            </a:endParaRPr>
          </a:p>
          <a:p>
            <a:r>
              <a:rPr lang="en-US" sz="3200">
                <a:latin typeface="Arial" panose="020b0604020202020204" pitchFamily="34" charset="0"/>
                <a:cs typeface="Arial" panose="020b0604020202020204" pitchFamily="34" charset="0"/>
              </a:rPr>
              <a:t>�  It is used to determine gene order, identify the locus of a gene and calculate the distances between genes.</a:t>
            </a:r>
          </a:p>
          <a:p>
            <a:endParaRPr lang="en-US" sz="3200">
              <a:latin typeface="Arial" pitchFamily="34" charset="0"/>
              <a:cs typeface="Arial" pitchFamily="34" charset="0"/>
            </a:endParaRPr>
          </a:p>
          <a:p>
            <a:r>
              <a:rPr lang="en-US" sz="3200">
                <a:latin typeface="Arial" panose="020b0604020202020204" pitchFamily="34" charset="0"/>
                <a:cs typeface="Arial" panose="020b0604020202020204" pitchFamily="34" charset="0"/>
              </a:rPr>
              <a:t> �  They are useful in predicting results of dihybrid and trihybrid crosses. </a:t>
            </a:r>
          </a:p>
          <a:p>
            <a:endParaRPr lang="en-US" sz="3200">
              <a:latin typeface="Arial" panose="020b0604020202020204" pitchFamily="34" charset="0"/>
              <a:cs typeface="Arial" panose="020b0604020202020204" pitchFamily="34" charset="0"/>
            </a:endParaRPr>
          </a:p>
          <a:p>
            <a:r>
              <a:rPr lang="en-US" sz="3200">
                <a:latin typeface="Arial" panose="020b0604020202020204" pitchFamily="34" charset="0"/>
                <a:cs typeface="Arial" panose="020b0604020202020204" pitchFamily="34" charset="0"/>
              </a:rPr>
              <a:t>�  It allows the geneticists to understand the overall genetic complexity of particular</a:t>
            </a:r>
            <a:endParaRPr lang="en-IN"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41965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E67443EE-1BFD-4D09-9C8C-578D9CC2E580}"/>
              </a:ext>
            </a:extLst>
          </p:cNvPr>
          <p:cNvSpPr/>
          <p:nvPr/>
        </p:nvSpPr>
        <p:spPr>
          <a:xfrm>
            <a:off x="391886" y="1089192"/>
            <a:ext cx="6096000" cy="5016758"/>
          </a:xfrm>
          <a:prstGeom prst="rect">
            <a:avLst/>
          </a:prstGeom>
        </p:spPr>
        <p:txBody>
          <a:bodyPr wrap="square">
            <a:spAutoFit/>
          </a:bodyPr>
          <a:lstStyle/>
          <a:p>
            <a:pPr marL="285750" indent="-285750" algn="just">
              <a:buFont typeface="Wingdings" panose="05000000000000000000" pitchFamily="2" charset="2"/>
              <a:buChar char="v"/>
            </a:pPr>
            <a:endParaRPr lang="en-US" sz="2000"/>
          </a:p>
          <a:p>
            <a:pPr marL="285750" indent="-285750" algn="just">
              <a:buFont typeface="Wingdings" panose="05000000000000000000" pitchFamily="2" charset="2"/>
              <a:buChar char="v"/>
            </a:pPr>
            <a:r>
              <a:rPr lang="en-US" sz="2000"/>
              <a:t>T. Boveri (1902) - He was responsible for developing the chromosomal theory of inheritance.</a:t>
            </a:r>
          </a:p>
          <a:p>
            <a:pPr algn="just"/>
            <a:endParaRPr lang="en-US" sz="2000"/>
          </a:p>
          <a:p>
            <a:pPr marL="285750" indent="-285750" algn="just">
              <a:buFont typeface="Wingdings" panose="05000000000000000000" pitchFamily="2" charset="2"/>
              <a:buChar char="v"/>
            </a:pPr>
            <a:r>
              <a:rPr lang="en-US" sz="2000"/>
              <a:t>W.S. Sutton (1902) -  independently recognized a parallelism (similarity) between the behaviour of chromosomes and Mendelian factors. </a:t>
            </a:r>
          </a:p>
          <a:p>
            <a:pPr marL="285750" indent="-285750" algn="just">
              <a:buFont typeface="Wingdings" panose="05000000000000000000" pitchFamily="2" charset="2"/>
              <a:buChar char="v"/>
            </a:pPr>
            <a:endParaRPr lang="en-US" sz="2000"/>
          </a:p>
          <a:p>
            <a:pPr marL="285750" indent="-285750" algn="just">
              <a:buFont typeface="Wingdings" panose="05000000000000000000" pitchFamily="2" charset="2"/>
              <a:buChar char="v"/>
            </a:pPr>
            <a:r>
              <a:rPr lang="en-US" sz="2000"/>
              <a:t>Sutton and Boveri (1903) - independently proposed the chromosome theory of inheritance. Sutton united the knowledge of chromosomal segregation with Mendelian principles and called it chromosomal theory of inheritance.</a:t>
            </a:r>
          </a:p>
          <a:p>
            <a:pPr algn="just"/>
            <a:endParaRPr lang="en-IN" sz="2000"/>
          </a:p>
        </p:txBody>
      </p:sp>
      <p:sp>
        <p:nvSpPr>
          <p:cNvPr id="3" name="Rectangle 2">
            <a:extLst>
              <a:ext uri="{FF2B5EF4-FFF2-40B4-BE49-F238E27FC236}">
                <a16:creationId xmlns:a16="http://schemas.microsoft.com/office/drawing/2014/main" xmlns="" id="{480A69FC-DB0D-4525-97D1-01C3147309C9}"/>
              </a:ext>
            </a:extLst>
          </p:cNvPr>
          <p:cNvSpPr/>
          <p:nvPr/>
        </p:nvSpPr>
        <p:spPr>
          <a:xfrm>
            <a:off x="2140045" y="444274"/>
            <a:ext cx="6986271" cy="523220"/>
          </a:xfrm>
          <a:prstGeom prst="rect">
            <a:avLst/>
          </a:prstGeom>
          <a:gradFill flip="none" rotWithShape="1">
            <a:gsLst>
              <a:gs pos="55000">
                <a:schemeClr val="accent4">
                  <a:lumMod val="75000"/>
                </a:schemeClr>
              </a:gs>
              <a:gs pos="22000">
                <a:srgbClr val="003399"/>
              </a:gs>
            </a:gsLst>
            <a:lin ang="2700000" scaled="1"/>
          </a:gradFill>
        </p:spPr>
        <p:txBody>
          <a:bodyPr wrap="none">
            <a:spAutoFit/>
          </a:bodyPr>
          <a:lstStyle/>
          <a:p>
            <a:r>
              <a:rPr lang="en-US" sz="2800" b="1">
                <a:solidFill>
                  <a:srgbClr val="FFFF00"/>
                </a:solidFill>
              </a:rPr>
              <a:t>Sutton and Boveri chromosome theory </a:t>
            </a:r>
            <a:endParaRPr lang="en-IN" sz="2800" b="1">
              <a:solidFill>
                <a:srgbClr val="FFFF00"/>
              </a:solidFill>
            </a:endParaRPr>
          </a:p>
        </p:txBody>
      </p:sp>
      <p:pic>
        <p:nvPicPr>
          <p:cNvPr id="5" name="Picture 4">
            <a:extLst>
              <a:ext uri="{FF2B5EF4-FFF2-40B4-BE49-F238E27FC236}">
                <a16:creationId xmlns:a16="http://schemas.microsoft.com/office/drawing/2014/main" xmlns="" id="{3F2680AE-292C-4845-A571-49FF9957EE3E}"/>
              </a:ext>
            </a:extLst>
          </p:cNvPr>
          <p:cNvPicPr>
            <a:picLocks noChangeAspect="1"/>
          </p:cNvPicPr>
          <p:nvPr/>
        </p:nvPicPr>
        <p:blipFill>
          <a:blip r:embed="rId2"/>
          <a:stretch>
            <a:fillRect/>
          </a:stretch>
        </p:blipFill>
        <p:spPr>
          <a:xfrm>
            <a:off x="6876717" y="1211766"/>
            <a:ext cx="5315283" cy="4069373"/>
          </a:xfrm>
          <a:prstGeom prst="rect">
            <a:avLst/>
          </a:prstGeom>
        </p:spPr>
      </p:pic>
      <p:pic>
        <p:nvPicPr>
          <p:cNvPr id="7" name="Picture 6">
            <a:extLst>
              <a:ext uri="{FF2B5EF4-FFF2-40B4-BE49-F238E27FC236}">
                <a16:creationId xmlns:a16="http://schemas.microsoft.com/office/drawing/2014/main" xmlns="" id="{89125B11-1AC9-4B89-A59E-1F2C2A701C4B}"/>
              </a:ext>
            </a:extLst>
          </p:cNvPr>
          <p:cNvPicPr>
            <a:picLocks noChangeAspect="1"/>
          </p:cNvPicPr>
          <p:nvPr/>
        </p:nvPicPr>
        <p:blipFill>
          <a:blip r:embed="rId3"/>
          <a:stretch>
            <a:fillRect/>
          </a:stretch>
        </p:blipFill>
        <p:spPr>
          <a:xfrm>
            <a:off x="7754171" y="5271297"/>
            <a:ext cx="3560373" cy="749873"/>
          </a:xfrm>
          <a:prstGeom prst="rect">
            <a:avLst/>
          </a:prstGeom>
        </p:spPr>
      </p:pic>
    </p:spTree>
    <p:extLst>
      <p:ext uri="{BB962C8B-B14F-4D97-AF65-F5344CB8AC3E}">
        <p14:creationId xmlns:p14="http://schemas.microsoft.com/office/powerpoint/2010/main" val="611848917"/>
      </p:ext>
    </p:extLst>
  </p:cSld>
  <p:clrMapOvr>
    <a:masterClrMapping/>
  </p:clrMapOvr>
  <p:transition spd="slow">
    <p:randomBar dir="vert"/>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C50DB84E-15CB-4585-951C-A84A2B7AE5F4}"/>
              </a:ext>
            </a:extLst>
          </p:cNvPr>
          <p:cNvSpPr/>
          <p:nvPr/>
        </p:nvSpPr>
        <p:spPr>
          <a:xfrm>
            <a:off x="464234" y="591731"/>
            <a:ext cx="11591779" cy="830997"/>
          </a:xfrm>
          <a:prstGeom prst="rect">
            <a:avLst/>
          </a:prstGeom>
        </p:spPr>
        <p:txBody>
          <a:bodyPr wrap="square">
            <a:spAutoFit/>
          </a:bodyPr>
          <a:lstStyle/>
          <a:p>
            <a:r>
              <a:rPr lang="en-US" sz="2400">
                <a:latin typeface="Arial" panose="020b0604020202020204" pitchFamily="34" charset="0"/>
                <a:cs typeface="Arial" panose="020b0604020202020204" pitchFamily="34" charset="0"/>
              </a:rPr>
              <a:t>Three or more allelic forms of a gene occupy the same locus in a homologous chromosomes called </a:t>
            </a:r>
            <a:r>
              <a:rPr lang="en-US" sz="2400" b="1">
                <a:solidFill>
                  <a:srgbClr val="FFFF00"/>
                </a:solidFill>
                <a:latin typeface="Arial" panose="020b0604020202020204" pitchFamily="34" charset="0"/>
                <a:cs typeface="Arial" panose="020b0604020202020204" pitchFamily="34" charset="0"/>
              </a:rPr>
              <a:t>multiple alleles.</a:t>
            </a:r>
          </a:p>
        </p:txBody>
      </p:sp>
      <p:sp>
        <p:nvSpPr>
          <p:cNvPr id="3" name="Rectangle 2">
            <a:extLst>
              <a:ext uri="{FF2B5EF4-FFF2-40B4-BE49-F238E27FC236}">
                <a16:creationId xmlns:a16="http://schemas.microsoft.com/office/drawing/2014/main" xmlns="" id="{6DECA55D-C6F3-4A75-9BC0-B31E10BE0DAA}"/>
              </a:ext>
            </a:extLst>
          </p:cNvPr>
          <p:cNvSpPr/>
          <p:nvPr/>
        </p:nvSpPr>
        <p:spPr>
          <a:xfrm>
            <a:off x="4399146" y="-13179"/>
            <a:ext cx="2872902" cy="584775"/>
          </a:xfrm>
          <a:prstGeom prst="rect">
            <a:avLst/>
          </a:prstGeom>
        </p:spPr>
        <p:txBody>
          <a:bodyPr wrap="none">
            <a:spAutoFit/>
          </a:bodyPr>
          <a:lstStyle/>
          <a:p>
            <a:r>
              <a:rPr lang="en-IN" sz="3200">
                <a:solidFill>
                  <a:srgbClr val="FFFF00"/>
                </a:solidFill>
                <a:latin typeface="Arial" panose="020b0604020202020204" pitchFamily="34" charset="0"/>
                <a:cs typeface="Arial" panose="020b0604020202020204" pitchFamily="34" charset="0"/>
              </a:rPr>
              <a:t>Multiple alleles</a:t>
            </a:r>
          </a:p>
        </p:txBody>
      </p:sp>
      <p:sp>
        <p:nvSpPr>
          <p:cNvPr id="4" name="Rectangle 3">
            <a:extLst>
              <a:ext uri="{FF2B5EF4-FFF2-40B4-BE49-F238E27FC236}">
                <a16:creationId xmlns:a16="http://schemas.microsoft.com/office/drawing/2014/main" xmlns="" id="{3E8CC522-FF20-4D57-95BE-C9F10B016EC9}"/>
              </a:ext>
            </a:extLst>
          </p:cNvPr>
          <p:cNvSpPr/>
          <p:nvPr/>
        </p:nvSpPr>
        <p:spPr>
          <a:xfrm>
            <a:off x="7624688" y="1319632"/>
            <a:ext cx="4431325" cy="1938992"/>
          </a:xfrm>
          <a:prstGeom prst="rect">
            <a:avLst/>
          </a:prstGeom>
          <a:solidFill>
            <a:schemeClr val="tx2">
              <a:lumMod val="10000"/>
            </a:schemeClr>
          </a:solidFill>
          <a:ln>
            <a:solidFill>
              <a:srgbClr val="00B050"/>
            </a:solidFill>
          </a:ln>
        </p:spPr>
        <p:txBody>
          <a:bodyPr wrap="square">
            <a:spAutoFit/>
          </a:bodyPr>
          <a:lstStyle/>
          <a:p>
            <a:r>
              <a:rPr lang="en-US" sz="2400" b="1">
                <a:solidFill>
                  <a:srgbClr val="00FF00"/>
                </a:solidFill>
                <a:latin typeface="Arial" panose="020b0604020202020204" pitchFamily="34" charset="0"/>
                <a:cs typeface="Arial" panose="020b0604020202020204" pitchFamily="34" charset="0"/>
              </a:rPr>
              <a:t>Check your Grasp</a:t>
            </a:r>
            <a:endParaRPr lang="en-IN" sz="2400" b="1">
              <a:solidFill>
                <a:srgbClr val="00FF00"/>
              </a:solidFill>
              <a:latin typeface="Arial" pitchFamily="34" charset="0"/>
              <a:cs typeface="Arial" pitchFamily="34" charset="0"/>
            </a:endParaRPr>
          </a:p>
          <a:p>
            <a:r>
              <a:rPr lang="en-US" sz="2400">
                <a:latin typeface="Arial" panose="020b0604020202020204" pitchFamily="34" charset="0"/>
                <a:cs typeface="Arial" panose="020b0604020202020204" pitchFamily="34" charset="0"/>
              </a:rPr>
              <a:t> There may be multiple alleles within the population, but individuals have only two of those alleles. Why?</a:t>
            </a:r>
            <a:endParaRPr lang="en-IN" sz="240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77B36083-0966-4070-8AB8-BF6BED54CDAB}"/>
              </a:ext>
            </a:extLst>
          </p:cNvPr>
          <p:cNvSpPr/>
          <p:nvPr/>
        </p:nvSpPr>
        <p:spPr>
          <a:xfrm>
            <a:off x="135987" y="1618843"/>
            <a:ext cx="7488701" cy="4339650"/>
          </a:xfrm>
          <a:prstGeom prst="rect">
            <a:avLst/>
          </a:prstGeom>
        </p:spPr>
        <p:txBody>
          <a:bodyPr wrap="square">
            <a:spAutoFit/>
          </a:bodyPr>
          <a:lstStyle/>
          <a:p>
            <a:r>
              <a:rPr lang="en-US" sz="2000">
                <a:latin typeface="Arial" panose="020b0604020202020204" pitchFamily="34" charset="0"/>
                <a:cs typeface="Arial" panose="020b0604020202020204" pitchFamily="34" charset="0"/>
              </a:rPr>
              <a:t> </a:t>
            </a:r>
            <a:r>
              <a:rPr lang="en-US" sz="2800" b="1">
                <a:solidFill>
                  <a:srgbClr val="00FF00"/>
                </a:solidFill>
                <a:latin typeface="Arial" panose="020b0604020202020204" pitchFamily="34" charset="0"/>
                <a:cs typeface="Arial" panose="020b0604020202020204" pitchFamily="34" charset="0"/>
              </a:rPr>
              <a:t>Characteristics of multiple alleles</a:t>
            </a:r>
          </a:p>
          <a:p>
            <a:r>
              <a:rPr lang="en-US" sz="2800" b="1">
                <a:solidFill>
                  <a:srgbClr val="00FF00"/>
                </a:solidFill>
                <a:latin typeface="Arial" panose="020b0604020202020204" pitchFamily="34" charset="0"/>
                <a:cs typeface="Arial" panose="020b0604020202020204" pitchFamily="34" charset="0"/>
              </a:rPr>
              <a:t> </a:t>
            </a:r>
          </a:p>
          <a:p>
            <a:r>
              <a:rPr lang="en-US" sz="2000">
                <a:latin typeface="Arial" panose="020b0604020202020204" pitchFamily="34" charset="0"/>
                <a:cs typeface="Arial" panose="020b0604020202020204" pitchFamily="34" charset="0"/>
              </a:rPr>
              <a:t>• It occupy the same locus in the homologous chromosome, no    crossing over occurs within the alleles of a series. </a:t>
            </a:r>
          </a:p>
          <a:p>
            <a:endParaRPr lang="en-US" sz="2000">
              <a:latin typeface="Arial" pitchFamily="34" charset="0"/>
              <a:cs typeface="Arial" pitchFamily="34" charset="0"/>
            </a:endParaRPr>
          </a:p>
          <a:p>
            <a:r>
              <a:rPr lang="en-US" sz="2000">
                <a:latin typeface="Arial" panose="020b0604020202020204" pitchFamily="34" charset="0"/>
                <a:cs typeface="Arial" panose="020b0604020202020204" pitchFamily="34" charset="0"/>
              </a:rPr>
              <a:t>• Multiple alleles are always responsible for the same character.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The wild type alleles of a series exhibit dominant character whereas mutant type will influence dominance or an intermediate phenotypic effect. </a:t>
            </a:r>
          </a:p>
          <a:p>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 When any two of the mutant multiple alleles are crossed the phenotype is always mutant type and not the wild type </a:t>
            </a:r>
            <a:endParaRPr lang="en-IN" sz="20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C12D072C-E360-421D-A8AF-6E5A1CA39044}"/>
              </a:ext>
            </a:extLst>
          </p:cNvPr>
          <p:cNvPicPr>
            <a:picLocks noChangeAspect="1"/>
          </p:cNvPicPr>
          <p:nvPr/>
        </p:nvPicPr>
        <p:blipFill>
          <a:blip r:embed="rId2"/>
          <a:stretch>
            <a:fillRect/>
          </a:stretch>
        </p:blipFill>
        <p:spPr>
          <a:xfrm>
            <a:off x="7749679" y="3721994"/>
            <a:ext cx="4181341" cy="3136006"/>
          </a:xfrm>
          <a:prstGeom prst="rect">
            <a:avLst/>
          </a:prstGeom>
        </p:spPr>
      </p:pic>
    </p:spTree>
    <p:extLst>
      <p:ext uri="{BB962C8B-B14F-4D97-AF65-F5344CB8AC3E}">
        <p14:creationId xmlns:p14="http://schemas.microsoft.com/office/powerpoint/2010/main" val="16129838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rotWithShape="1">
          <a:blip r:embed="rId6"/>
          <a:tile tx="0" ty="0" sx="100000" sy="100000" flip="none" algn="tl"/>
        </a:blipFill>
        <a:effectLst/>
      </p:bgPr>
    </p:bg>
    <p:spTree>
      <p:nvGrpSpPr>
        <p:cNvPr id="1" name=""/>
        <p:cNvGrpSpPr/>
        <p:nvPr/>
      </p:nvGrpSpPr>
      <p:grpSpPr>
        <a:xfrm>
          <a:off x="0" y="0"/>
          <a:ext cx="0" cy="0"/>
        </a:xfrm>
      </p:grpSpPr>
      <p:sp>
        <p:nvSpPr>
          <p:cNvPr id="2" name="Rectangle 3">
            <a:extLst>
              <a:ext uri="{FF2B5EF4-FFF2-40B4-BE49-F238E27FC236}">
                <a16:creationId xmlns:a16="http://schemas.microsoft.com/office/drawing/2014/main" xmlns="" id="{CC4C5E70-A712-4832-8711-3E3B52EBA7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 name="Rectangle 4">
            <a:extLst>
              <a:ext uri="{FF2B5EF4-FFF2-40B4-BE49-F238E27FC236}">
                <a16:creationId xmlns:a16="http://schemas.microsoft.com/office/drawing/2014/main" xmlns="" id="{0F7D5E39-54A2-47DF-9117-380ACC75AD9D}"/>
              </a:ext>
            </a:extLst>
          </p:cNvPr>
          <p:cNvSpPr>
            <a:spLocks noChangeArrowheads="1"/>
          </p:cNvSpPr>
          <p:nvPr/>
        </p:nvSpPr>
        <p:spPr bwMode="auto">
          <a:xfrm>
            <a:off x="0" y="3533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4" name="Rectangle 5">
            <a:extLst>
              <a:ext uri="{FF2B5EF4-FFF2-40B4-BE49-F238E27FC236}">
                <a16:creationId xmlns:a16="http://schemas.microsoft.com/office/drawing/2014/main" xmlns="" id="{4950B558-1B3F-4359-852A-7E50A28F3AFD}"/>
              </a:ext>
            </a:extLst>
          </p:cNvPr>
          <p:cNvSpPr>
            <a:spLocks noChangeArrowheads="1"/>
          </p:cNvSpPr>
          <p:nvPr/>
        </p:nvSpPr>
        <p:spPr bwMode="auto">
          <a:xfrm>
            <a:off x="0" y="90392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6" name="Rectangle 5">
            <a:extLst>
              <a:ext uri="{FF2B5EF4-FFF2-40B4-BE49-F238E27FC236}">
                <a16:creationId xmlns:a16="http://schemas.microsoft.com/office/drawing/2014/main" xmlns="" id="{D875B08D-679E-4A06-B1C8-F1114383E7D2}"/>
              </a:ext>
            </a:extLst>
          </p:cNvPr>
          <p:cNvSpPr/>
          <p:nvPr/>
        </p:nvSpPr>
        <p:spPr>
          <a:xfrm>
            <a:off x="3333730" y="20419"/>
            <a:ext cx="5865965" cy="646331"/>
          </a:xfrm>
          <a:prstGeom prst="rect">
            <a:avLst/>
          </a:prstGeom>
        </p:spPr>
        <p:txBody>
          <a:bodyPr wrap="none">
            <a:spAutoFit/>
          </a:bodyPr>
          <a:lstStyle/>
          <a:p>
            <a:r>
              <a:rPr lang="en-IN" sz="3600" b="1">
                <a:solidFill>
                  <a:srgbClr val="FFFF00"/>
                </a:solidFill>
              </a:rPr>
              <a:t>Self-sterility in Nicotiana</a:t>
            </a:r>
          </a:p>
        </p:txBody>
      </p:sp>
      <p:pic>
        <p:nvPicPr>
          <p:cNvPr id="9" name="Picture 8">
            <a:extLst>
              <a:ext uri="{FF2B5EF4-FFF2-40B4-BE49-F238E27FC236}">
                <a16:creationId xmlns:a16="http://schemas.microsoft.com/office/drawing/2014/main" xmlns="" id="{58CC25D4-DFB8-4421-B1A7-37E81102DE5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tretch>
            <a:fillRect/>
          </a:stretch>
        </p:blipFill>
        <p:spPr>
          <a:xfrm>
            <a:off x="7162799" y="2009336"/>
            <a:ext cx="5029201" cy="4876800"/>
          </a:xfrm>
          <a:prstGeom prst="roundRect">
            <a:avLst>
              <a:gd name="adj" fmla="val 4844"/>
            </a:avLst>
          </a:prstGeom>
        </p:spPr>
        <p:style>
          <a:lnRef idx="2">
            <a:schemeClr val="accent3"/>
          </a:lnRef>
          <a:fillRef idx="1">
            <a:schemeClr val="lt1"/>
          </a:fillRef>
          <a:effectRef idx="0">
            <a:schemeClr val="accent3"/>
          </a:effectRef>
          <a:fontRef idx="minor">
            <a:schemeClr val="dk1"/>
          </a:fontRef>
        </p:style>
      </p:pic>
      <p:pic>
        <p:nvPicPr>
          <p:cNvPr id="11" name="Picture 10">
            <a:extLst>
              <a:ext uri="{FF2B5EF4-FFF2-40B4-BE49-F238E27FC236}">
                <a16:creationId xmlns:a16="http://schemas.microsoft.com/office/drawing/2014/main" xmlns="" id="{EDF9B59B-6220-4FE8-8A22-5AEFEC49F34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rcRect t="-1106" b="1106"/>
          <a:stretch>
            <a:fillRect/>
          </a:stretch>
        </p:blipFill>
        <p:spPr>
          <a:xfrm>
            <a:off x="0" y="1981200"/>
            <a:ext cx="7047914" cy="4876800"/>
          </a:xfrm>
          <a:prstGeom prst="roundRect">
            <a:avLst>
              <a:gd name="adj" fmla="val 887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xmlns="" id="{57FC212B-0B23-4AB4-8614-68DD2C1E72B1}"/>
              </a:ext>
            </a:extLst>
          </p:cNvPr>
          <p:cNvSpPr/>
          <p:nvPr/>
        </p:nvSpPr>
        <p:spPr>
          <a:xfrm>
            <a:off x="1066800" y="725269"/>
            <a:ext cx="10058400" cy="954107"/>
          </a:xfrm>
          <a:prstGeom prst="rect">
            <a:avLst/>
          </a:prstGeom>
        </p:spPr>
        <p:txBody>
          <a:bodyPr wrap="square">
            <a:spAutoFit/>
          </a:bodyPr>
          <a:lstStyle/>
          <a:p>
            <a:r>
              <a:rPr lang="en-IN" sz="2800">
                <a:solidFill>
                  <a:schemeClr val="accent4">
                    <a:lumMod val="20000"/>
                    <a:lumOff val="80000"/>
                  </a:schemeClr>
                </a:solidFill>
                <a:latin typeface="Arial Rounded MT Bold" panose="020f0704030504030204" pitchFamily="34" charset="0"/>
              </a:rPr>
              <a:t> East (1925) observed multiple alleles in Nicotiana which are responsible for self-incompatibility or self-sterility.</a:t>
            </a:r>
          </a:p>
        </p:txBody>
      </p:sp>
    </p:spTree>
    <p:extLst>
      <p:ext uri="{BB962C8B-B14F-4D97-AF65-F5344CB8AC3E}">
        <p14:creationId xmlns:p14="http://schemas.microsoft.com/office/powerpoint/2010/main" val="8804477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AEAB9381-950C-408C-A35B-DAC2B4F4A5E4}"/>
              </a:ext>
            </a:extLst>
          </p:cNvPr>
          <p:cNvSpPr/>
          <p:nvPr/>
        </p:nvSpPr>
        <p:spPr>
          <a:xfrm>
            <a:off x="3851654" y="0"/>
            <a:ext cx="5077031" cy="523220"/>
          </a:xfrm>
          <a:prstGeom prst="rect">
            <a:avLst/>
          </a:prstGeom>
        </p:spPr>
        <p:txBody>
          <a:bodyPr wrap="none">
            <a:spAutoFit/>
          </a:bodyPr>
          <a:lstStyle/>
          <a:p>
            <a:r>
              <a:rPr lang="en-IN" sz="2800" b="1">
                <a:solidFill>
                  <a:srgbClr val="00FF00"/>
                </a:solidFill>
                <a:latin typeface="Arial" panose="020b0604020202020204" pitchFamily="34" charset="0"/>
                <a:cs typeface="Arial" panose="020b0604020202020204" pitchFamily="34" charset="0"/>
              </a:rPr>
              <a:t> Sex determination in plants </a:t>
            </a:r>
          </a:p>
        </p:txBody>
      </p:sp>
      <p:sp>
        <p:nvSpPr>
          <p:cNvPr id="3" name="Rectangle 2">
            <a:extLst>
              <a:ext uri="{FF2B5EF4-FFF2-40B4-BE49-F238E27FC236}">
                <a16:creationId xmlns:a16="http://schemas.microsoft.com/office/drawing/2014/main" xmlns="" id="{5912287C-1722-4F2C-985A-5C74DBB2CE21}"/>
              </a:ext>
            </a:extLst>
          </p:cNvPr>
          <p:cNvSpPr/>
          <p:nvPr/>
        </p:nvSpPr>
        <p:spPr>
          <a:xfrm>
            <a:off x="315546" y="434320"/>
            <a:ext cx="11146301" cy="5009833"/>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a:latin typeface="Arial" panose="020b0604020202020204" pitchFamily="34" charset="0"/>
                <a:cs typeface="Arial" panose="020b0604020202020204" pitchFamily="34" charset="0"/>
              </a:rPr>
              <a:t>C.E. Allen (1917). </a:t>
            </a:r>
          </a:p>
          <a:p>
            <a:pPr marL="342900" indent="-342900">
              <a:lnSpc>
                <a:spcPct val="150000"/>
              </a:lnSpc>
              <a:buFont typeface="Wingdings" panose="05000000000000000000" pitchFamily="2" charset="2"/>
              <a:buChar char="§"/>
            </a:pPr>
            <a:r>
              <a:rPr lang="en-US" sz="2400">
                <a:latin typeface="Arial" panose="020b0604020202020204" pitchFamily="34" charset="0"/>
                <a:cs typeface="Arial" panose="020b0604020202020204" pitchFamily="34" charset="0"/>
              </a:rPr>
              <a:t>It  is a complex process determined by genes, the environment and hormones.</a:t>
            </a:r>
          </a:p>
          <a:p>
            <a:pPr marL="342900" indent="-342900">
              <a:lnSpc>
                <a:spcPct val="150000"/>
              </a:lnSpc>
              <a:buFont typeface="Wingdings" panose="05000000000000000000" pitchFamily="2" charset="2"/>
              <a:buChar char="§"/>
            </a:pPr>
            <a:r>
              <a:rPr lang="en-US" sz="2400">
                <a:latin typeface="Arial" panose="020b0604020202020204" pitchFamily="34" charset="0"/>
                <a:cs typeface="Arial" panose="020b0604020202020204" pitchFamily="34" charset="0"/>
              </a:rPr>
              <a:t>About 94% of all flowering plants </a:t>
            </a:r>
            <a:r>
              <a:rPr lang="en-US" sz="2400" b="1">
                <a:solidFill>
                  <a:srgbClr val="FFFF00"/>
                </a:solidFill>
                <a:latin typeface="Arial" panose="020b0604020202020204" pitchFamily="34" charset="0"/>
                <a:cs typeface="Arial" panose="020b0604020202020204" pitchFamily="34" charset="0"/>
              </a:rPr>
              <a:t>sexually monomorphic. </a:t>
            </a:r>
          </a:p>
          <a:p>
            <a:pPr marL="342900" indent="-342900">
              <a:lnSpc>
                <a:spcPct val="150000"/>
              </a:lnSpc>
              <a:buFont typeface="Wingdings" panose="05000000000000000000" pitchFamily="2" charset="2"/>
              <a:buChar char="§"/>
            </a:pPr>
            <a:r>
              <a:rPr lang="en-US" sz="2400" b="1">
                <a:solidFill>
                  <a:srgbClr val="FFFF00"/>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Some 6% of flowering plants </a:t>
            </a:r>
            <a:r>
              <a:rPr lang="en-US" sz="2400" b="1">
                <a:solidFill>
                  <a:srgbClr val="FFFF00"/>
                </a:solidFill>
                <a:latin typeface="Arial" panose="020b0604020202020204" pitchFamily="34" charset="0"/>
                <a:cs typeface="Arial" panose="020b0604020202020204" pitchFamily="34" charset="0"/>
              </a:rPr>
              <a:t>dimorphic. </a:t>
            </a:r>
          </a:p>
          <a:p>
            <a:pPr>
              <a:lnSpc>
                <a:spcPct val="150000"/>
              </a:lnSpc>
            </a:pPr>
            <a:r>
              <a:rPr lang="en-US" sz="2400">
                <a:solidFill>
                  <a:srgbClr val="FFFF00"/>
                </a:solidFill>
                <a:latin typeface="Arial" panose="020b0604020202020204" pitchFamily="34" charset="0"/>
                <a:cs typeface="Arial" panose="020b0604020202020204" pitchFamily="34" charset="0"/>
              </a:rPr>
              <a:t>Sex determination in </a:t>
            </a:r>
            <a:r>
              <a:rPr lang="en-US" sz="2400" i="1" err="1">
                <a:solidFill>
                  <a:srgbClr val="FFFF00"/>
                </a:solidFill>
                <a:latin typeface="Arial" panose="020b0604020202020204" pitchFamily="34" charset="0"/>
                <a:cs typeface="Arial" panose="020b0604020202020204" pitchFamily="34" charset="0"/>
              </a:rPr>
              <a:t>Silene latifolia </a:t>
            </a:r>
            <a:r>
              <a:rPr lang="en-US" sz="2400">
                <a:solidFill>
                  <a:srgbClr val="FFFF00"/>
                </a:solidFill>
                <a:latin typeface="Arial" panose="020b0604020202020204" pitchFamily="34" charset="0"/>
                <a:cs typeface="Arial" panose="020b0604020202020204" pitchFamily="34" charset="0"/>
              </a:rPr>
              <a:t>(</a:t>
            </a:r>
            <a:r>
              <a:rPr lang="en-US" sz="2400" i="1" err="1">
                <a:solidFill>
                  <a:srgbClr val="FFFF00"/>
                </a:solidFill>
                <a:latin typeface="Arial" panose="020b0604020202020204" pitchFamily="34" charset="0"/>
                <a:cs typeface="Arial" panose="020b0604020202020204" pitchFamily="34" charset="0"/>
              </a:rPr>
              <a:t>Melandrium album</a:t>
            </a:r>
            <a:r>
              <a:rPr lang="en-US" sz="2400">
                <a:solidFill>
                  <a:srgbClr val="FFFF00"/>
                </a:solidFill>
                <a:latin typeface="Arial" panose="020b0604020202020204" pitchFamily="34" charset="0"/>
                <a:cs typeface="Arial" panose="020b0604020202020204" pitchFamily="34" charset="0"/>
              </a:rPr>
              <a:t>)</a:t>
            </a:r>
          </a:p>
          <a:p>
            <a:pPr marL="342900" indent="-342900">
              <a:lnSpc>
                <a:spcPct val="150000"/>
              </a:lnSpc>
              <a:buAutoNum type="arabicPeriod"/>
            </a:pPr>
            <a:r>
              <a:rPr lang="en-US" sz="2400">
                <a:latin typeface="Arial" panose="020b0604020202020204" pitchFamily="34" charset="0"/>
                <a:cs typeface="Arial" panose="020b0604020202020204" pitchFamily="34" charset="0"/>
              </a:rPr>
              <a:t>Y chromosome determines maleness </a:t>
            </a:r>
          </a:p>
          <a:p>
            <a:pPr marL="342900" indent="-342900">
              <a:lnSpc>
                <a:spcPct val="150000"/>
              </a:lnSpc>
              <a:buAutoNum type="arabicPeriod"/>
            </a:pPr>
            <a:r>
              <a:rPr lang="en-US" sz="2400">
                <a:latin typeface="Arial" panose="020b0604020202020204" pitchFamily="34" charset="0"/>
                <a:cs typeface="Arial" panose="020b0604020202020204" pitchFamily="34" charset="0"/>
              </a:rPr>
              <a:t>X specifies femaleness </a:t>
            </a:r>
          </a:p>
          <a:p>
            <a:pPr marL="342900" indent="-342900">
              <a:lnSpc>
                <a:spcPct val="150000"/>
              </a:lnSpc>
              <a:buFontTx/>
              <a:buAutoNum type="arabicPeriod"/>
            </a:pPr>
            <a:r>
              <a:rPr lang="en-US" sz="2400">
                <a:latin typeface="Arial" panose="020b0604020202020204" pitchFamily="34" charset="0"/>
                <a:cs typeface="Arial" panose="020b0604020202020204" pitchFamily="34" charset="0"/>
              </a:rPr>
              <a:t>X and Y show different segments</a:t>
            </a:r>
          </a:p>
          <a:p>
            <a:pPr>
              <a:lnSpc>
                <a:spcPct val="150000"/>
              </a:lnSpc>
            </a:pPr>
            <a:r>
              <a:rPr lang="en-US" sz="2400">
                <a:latin typeface="Arial" panose="020b0604020202020204" pitchFamily="34" charset="0"/>
                <a:cs typeface="Arial" panose="020b0604020202020204" pitchFamily="34" charset="0"/>
              </a:rPr>
              <a:t> </a:t>
            </a:r>
            <a:endParaRPr lang="en-IN" sz="24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FADB25B8-BD80-492A-A0DC-D39C60159395}"/>
              </a:ext>
            </a:extLst>
          </p:cNvPr>
          <p:cNvPicPr>
            <a:picLocks noChangeAspect="1"/>
          </p:cNvPicPr>
          <p:nvPr/>
        </p:nvPicPr>
        <p:blipFill>
          <a:blip r:embed="rId2"/>
          <a:stretch>
            <a:fillRect/>
          </a:stretch>
        </p:blipFill>
        <p:spPr>
          <a:xfrm>
            <a:off x="8623546" y="1413847"/>
            <a:ext cx="3485009" cy="2613757"/>
          </a:xfrm>
          <a:prstGeom prst="rect">
            <a:avLst/>
          </a:prstGeom>
        </p:spPr>
      </p:pic>
      <p:pic>
        <p:nvPicPr>
          <p:cNvPr id="7" name="Picture 6">
            <a:extLst>
              <a:ext uri="{FF2B5EF4-FFF2-40B4-BE49-F238E27FC236}">
                <a16:creationId xmlns:a16="http://schemas.microsoft.com/office/drawing/2014/main" xmlns="" id="{367F591B-6151-4389-B31F-A7BAA234A4F2}"/>
              </a:ext>
            </a:extLst>
          </p:cNvPr>
          <p:cNvPicPr>
            <a:picLocks noChangeAspect="1"/>
          </p:cNvPicPr>
          <p:nvPr/>
        </p:nvPicPr>
        <p:blipFill>
          <a:blip r:embed="rId3"/>
          <a:stretch>
            <a:fillRect/>
          </a:stretch>
        </p:blipFill>
        <p:spPr>
          <a:xfrm>
            <a:off x="5888696" y="3160672"/>
            <a:ext cx="2594904" cy="3548129"/>
          </a:xfrm>
          <a:prstGeom prst="rect">
            <a:avLst/>
          </a:prstGeom>
        </p:spPr>
      </p:pic>
    </p:spTree>
    <p:extLst>
      <p:ext uri="{BB962C8B-B14F-4D97-AF65-F5344CB8AC3E}">
        <p14:creationId xmlns:p14="http://schemas.microsoft.com/office/powerpoint/2010/main" val="411888613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xmlns="" id="{2CB0FF60-8B1F-4B8B-8C7C-40AD1DA1E07C}"/>
              </a:ext>
            </a:extLst>
          </p:cNvPr>
          <p:cNvSpPr/>
          <p:nvPr/>
        </p:nvSpPr>
        <p:spPr>
          <a:xfrm>
            <a:off x="756524" y="46054"/>
            <a:ext cx="4543231" cy="461665"/>
          </a:xfrm>
          <a:prstGeom prst="rect">
            <a:avLst/>
          </a:prstGeom>
        </p:spPr>
        <p:txBody>
          <a:bodyPr wrap="none">
            <a:spAutoFit/>
          </a:bodyPr>
          <a:lstStyle/>
          <a:p>
            <a:r>
              <a:rPr lang="en-IN" sz="2400" b="1">
                <a:solidFill>
                  <a:srgbClr val="00FF00"/>
                </a:solidFill>
                <a:latin typeface="Arial" panose="020b0604020202020204" pitchFamily="34" charset="0"/>
                <a:cs typeface="Arial" panose="020b0604020202020204" pitchFamily="34" charset="0"/>
              </a:rPr>
              <a:t> Sex determination in </a:t>
            </a:r>
            <a:r>
              <a:rPr lang="en-IN" sz="2400" b="1" i="1">
                <a:solidFill>
                  <a:srgbClr val="00FF00"/>
                </a:solidFill>
                <a:latin typeface="Arial" panose="020b0604020202020204" pitchFamily="34" charset="0"/>
                <a:cs typeface="Arial" panose="020b0604020202020204" pitchFamily="34" charset="0"/>
              </a:rPr>
              <a:t>Papaya</a:t>
            </a:r>
            <a:r>
              <a:rPr lang="en-IN" sz="2400" b="1">
                <a:solidFill>
                  <a:srgbClr val="00FF00"/>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xmlns="" id="{FD484EDE-9FD9-4ED8-822D-C9E6B37C0036}"/>
              </a:ext>
            </a:extLst>
          </p:cNvPr>
          <p:cNvSpPr/>
          <p:nvPr/>
        </p:nvSpPr>
        <p:spPr>
          <a:xfrm>
            <a:off x="515814" y="832720"/>
            <a:ext cx="9014551" cy="646331"/>
          </a:xfrm>
          <a:prstGeom prst="rect">
            <a:avLst/>
          </a:prstGeom>
        </p:spPr>
        <p:txBody>
          <a:bodyPr wrap="square">
            <a:spAutoFit/>
          </a:bodyPr>
          <a:lstStyle/>
          <a:p>
            <a:r>
              <a:rPr lang="en-US">
                <a:latin typeface="Arial" panose="020b0604020202020204" pitchFamily="34" charset="0"/>
                <a:cs typeface="Arial" panose="020b0604020202020204" pitchFamily="34" charset="0"/>
              </a:rPr>
              <a:t>Sex determination in papaya Recently researchers in Hawaii discovered sex chromosomes in Papaya (</a:t>
            </a:r>
            <a:r>
              <a:rPr lang="en-US" i="1" err="1">
                <a:latin typeface="Arial" panose="020b0604020202020204" pitchFamily="34" charset="0"/>
                <a:cs typeface="Arial" panose="020b0604020202020204" pitchFamily="34" charset="0"/>
              </a:rPr>
              <a:t>Carica papaya</a:t>
            </a:r>
            <a:r>
              <a:rPr lang="en-US">
                <a:latin typeface="Arial" panose="020b0604020202020204" pitchFamily="34" charset="0"/>
                <a:cs typeface="Arial" panose="020b0604020202020204" pitchFamily="34" charset="0"/>
              </a:rPr>
              <a:t>, 2n=36). </a:t>
            </a:r>
            <a:endParaRPr lang="en-IN">
              <a:latin typeface="Arial" pitchFamily="34" charset="0"/>
              <a:cs typeface="Arial" pitchFamily="34" charset="0"/>
            </a:endParaRPr>
          </a:p>
        </p:txBody>
      </p:sp>
      <p:grpSp>
        <p:nvGrpSpPr>
          <p:cNvPr id="6" name="Group 5">
            <a:extLst>
              <a:ext uri="{FF2B5EF4-FFF2-40B4-BE49-F238E27FC236}">
                <a16:creationId xmlns:a16="http://schemas.microsoft.com/office/drawing/2014/main" xmlns="" id="{37232505-8068-448D-B8E6-11BE597CE3B5}"/>
              </a:ext>
            </a:extLst>
          </p:cNvPr>
          <p:cNvGrpSpPr/>
          <p:nvPr/>
        </p:nvGrpSpPr>
        <p:grpSpPr>
          <a:xfrm>
            <a:off x="0" y="1530554"/>
            <a:ext cx="6336406" cy="4494726"/>
            <a:chOff x="2800064" y="1909297"/>
            <a:chExt cx="6336406" cy="4494726"/>
          </a:xfrm>
        </p:grpSpPr>
        <p:sp>
          <p:nvSpPr>
            <p:cNvPr id="3" name="Rectangle 2">
              <a:extLst>
                <a:ext uri="{FF2B5EF4-FFF2-40B4-BE49-F238E27FC236}">
                  <a16:creationId xmlns:a16="http://schemas.microsoft.com/office/drawing/2014/main" xmlns="" id="{59A4BA7C-459A-4600-A779-BE780F662153}"/>
                </a:ext>
              </a:extLst>
            </p:cNvPr>
            <p:cNvSpPr/>
            <p:nvPr/>
          </p:nvSpPr>
          <p:spPr>
            <a:xfrm>
              <a:off x="2855740" y="1926882"/>
              <a:ext cx="6210388" cy="77411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Picture 6">
              <a:extLst>
                <a:ext uri="{FF2B5EF4-FFF2-40B4-BE49-F238E27FC236}">
                  <a16:creationId xmlns:a16="http://schemas.microsoft.com/office/drawing/2014/main" xmlns="" id="{50BADD04-E937-49BE-932C-2B8EBA1EAB72}"/>
                </a:ext>
              </a:extLst>
            </p:cNvPr>
            <p:cNvPicPr>
              <a:picLocks noChangeAspect="1"/>
            </p:cNvPicPr>
            <p:nvPr/>
          </p:nvPicPr>
          <p:blipFill>
            <a:blip r:embed="rId2">
              <a:clrChange>
                <a:clrFrom>
                  <a:srgbClr val="FDF7CD"/>
                </a:clrFrom>
                <a:clrTo>
                  <a:srgbClr val="FDF7CD">
                    <a:alpha val="0"/>
                  </a:srgbClr>
                </a:clrTo>
              </a:clrChange>
              <a:duotone>
                <a:prstClr val="black"/>
                <a:schemeClr val="accent6">
                  <a:tint val="45000"/>
                  <a:satMod val="400000"/>
                </a:schemeClr>
              </a:duotone>
              <a:extLst>
                <a:ext uri="{BEBA8EAE-BF5A-486C-A8C5-ECC9F3942E4B}">
                  <a14:imgProps xmlns:a14="http://schemas.microsoft.com/office/drawing/2010/main">
                    <a14:imgLayer r:embed="rId3">
                      <a14:imgEffect>
                        <a14:artisticPhotocopy/>
                      </a14:imgEffect>
                      <a14:imgEffect>
                        <a14:colorTemperature colorTemp="8800"/>
                      </a14:imgEffect>
                      <a14:imgEffect>
                        <a14:saturation sat="400000"/>
                      </a14:imgEffect>
                    </a14:imgLayer>
                  </a14:imgProps>
                </a:ext>
              </a:extLst>
            </a:blip>
            <a:srcRect l="36549" t="13314" r="11479" b="21113"/>
            <a:stretch>
              <a:fillRect/>
            </a:stretch>
          </p:blipFill>
          <p:spPr>
            <a:xfrm>
              <a:off x="2800064" y="1909297"/>
              <a:ext cx="6336406" cy="4494726"/>
            </a:xfrm>
            <a:prstGeom prst="rect">
              <a:avLst/>
            </a:prstGeom>
            <a:effectLst>
              <a:innerShdw blurRad="114300">
                <a:prstClr val="black"/>
              </a:innerShdw>
            </a:effectLst>
          </p:spPr>
        </p:pic>
      </p:grpSp>
      <p:pic>
        <p:nvPicPr>
          <p:cNvPr id="2" name="Picture 1">
            <a:extLst>
              <a:ext uri="{FF2B5EF4-FFF2-40B4-BE49-F238E27FC236}">
                <a16:creationId xmlns:a16="http://schemas.microsoft.com/office/drawing/2014/main" xmlns="" id="{B51540D1-578F-45D2-91CD-7F3ED9C068D1}"/>
              </a:ext>
            </a:extLst>
          </p:cNvPr>
          <p:cNvPicPr>
            <a:picLocks noChangeAspect="1"/>
          </p:cNvPicPr>
          <p:nvPr/>
        </p:nvPicPr>
        <p:blipFill>
          <a:blip r:embed="rId4"/>
          <a:stretch>
            <a:fillRect/>
          </a:stretch>
        </p:blipFill>
        <p:spPr>
          <a:xfrm>
            <a:off x="6266064" y="1553369"/>
            <a:ext cx="5925936" cy="4449096"/>
          </a:xfrm>
          <a:prstGeom prst="rect">
            <a:avLst/>
          </a:prstGeom>
        </p:spPr>
      </p:pic>
    </p:spTree>
    <p:extLst>
      <p:ext uri="{BB962C8B-B14F-4D97-AF65-F5344CB8AC3E}">
        <p14:creationId xmlns:p14="http://schemas.microsoft.com/office/powerpoint/2010/main" val="36551665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xmlns="" id="{1A2777DC-BFFE-4B12-BC47-1B36E49FF569}"/>
              </a:ext>
            </a:extLst>
          </p:cNvPr>
          <p:cNvSpPr/>
          <p:nvPr/>
        </p:nvSpPr>
        <p:spPr>
          <a:xfrm>
            <a:off x="-22302" y="32683"/>
            <a:ext cx="12192000" cy="1508105"/>
          </a:xfrm>
          <a:prstGeom prst="rect">
            <a:avLst/>
          </a:prstGeom>
        </p:spPr>
        <p:txBody>
          <a:bodyPr wrap="square">
            <a:spAutoFit/>
          </a:bodyPr>
          <a:lstStyle/>
          <a:p>
            <a:r>
              <a:rPr lang="en-IN" sz="3600" b="1">
                <a:solidFill>
                  <a:srgbClr val="00FF00"/>
                </a:solidFill>
                <a:latin typeface="Arial" panose="020b0604020202020204" pitchFamily="34" charset="0"/>
                <a:cs typeface="Arial" panose="020b0604020202020204" pitchFamily="34" charset="0"/>
              </a:rPr>
              <a:t>Sex Determination in </a:t>
            </a:r>
            <a:r>
              <a:rPr lang="en-IN" sz="3600" b="1" i="1" err="1">
                <a:solidFill>
                  <a:srgbClr val="00FF00"/>
                </a:solidFill>
                <a:latin typeface="Arial" panose="020b0604020202020204" pitchFamily="34" charset="0"/>
                <a:cs typeface="Arial" panose="020b0604020202020204" pitchFamily="34" charset="0"/>
              </a:rPr>
              <a:t>Sphaerocarpos </a:t>
            </a:r>
          </a:p>
          <a:p>
            <a:pPr marL="457200" indent="-457200">
              <a:buFont typeface="Arial" panose="020b0604020202020204" pitchFamily="34" charset="0"/>
              <a:buChar char="•"/>
            </a:pPr>
            <a:r>
              <a:rPr lang="en-IN" sz="2800">
                <a:latin typeface="Arial" panose="020b0604020202020204" pitchFamily="34" charset="0"/>
                <a:cs typeface="Arial" panose="020b0604020202020204" pitchFamily="34" charset="0"/>
              </a:rPr>
              <a:t>First described among bryophytes </a:t>
            </a:r>
          </a:p>
          <a:p>
            <a:pPr marL="457200" indent="-457200">
              <a:buFont typeface="Arial" panose="020b0604020202020204" pitchFamily="34" charset="0"/>
              <a:buChar char="•"/>
            </a:pPr>
            <a:r>
              <a:rPr lang="en-IN" sz="2800" i="1" err="1">
                <a:latin typeface="Arial" panose="020b0604020202020204" pitchFamily="34" charset="0"/>
                <a:cs typeface="Arial" panose="020b0604020202020204" pitchFamily="34" charset="0"/>
              </a:rPr>
              <a:t>Sphaerocarpos donnellii </a:t>
            </a:r>
            <a:r>
              <a:rPr lang="en-IN" sz="2800">
                <a:latin typeface="Arial" panose="020b0604020202020204" pitchFamily="34" charset="0"/>
                <a:cs typeface="Arial" panose="020b0604020202020204" pitchFamily="34" charset="0"/>
              </a:rPr>
              <a:t>which has heteromorphic chromosomes. </a:t>
            </a:r>
          </a:p>
        </p:txBody>
      </p:sp>
      <p:pic>
        <p:nvPicPr>
          <p:cNvPr id="1026" name="Picture 2" descr="Image result for sphaerocarpos donnellii">
            <a:extLst>
              <a:ext uri="{FF2B5EF4-FFF2-40B4-BE49-F238E27FC236}">
                <a16:creationId xmlns:a16="http://schemas.microsoft.com/office/drawing/2014/main" xmlns="" id="{B97F0478-679F-4CFE-BBF0-3FEB8F8131E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91835" y="1540788"/>
            <a:ext cx="7300165" cy="5317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B7F7836F-9BD4-433F-A44C-CA8207BB95E4}"/>
              </a:ext>
            </a:extLst>
          </p:cNvPr>
          <p:cNvSpPr/>
          <p:nvPr/>
        </p:nvSpPr>
        <p:spPr>
          <a:xfrm>
            <a:off x="0" y="1812293"/>
            <a:ext cx="4891835" cy="3416320"/>
          </a:xfrm>
          <a:prstGeom prst="rect">
            <a:avLst/>
          </a:prstGeom>
        </p:spPr>
        <p:txBody>
          <a:bodyPr wrap="square">
            <a:spAutoFit/>
          </a:bodyPr>
          <a:lstStyle/>
          <a:p>
            <a:pPr marL="342900" indent="-342900">
              <a:buFont typeface="Arial" panose="020b0604020202020204" pitchFamily="34" charset="0"/>
              <a:buChar char="•"/>
            </a:pPr>
            <a:r>
              <a:rPr lang="en-IN" sz="2400">
                <a:latin typeface="Arial" panose="020b0604020202020204" pitchFamily="34" charset="0"/>
                <a:cs typeface="Arial" panose="020b0604020202020204" pitchFamily="34" charset="0"/>
              </a:rPr>
              <a:t>The male gametophyte as well as the female gametophyte is an haploid organism </a:t>
            </a:r>
            <a:r>
              <a:rPr lang="en-US" sz="2400">
                <a:latin typeface="Arial" panose="020b0604020202020204" pitchFamily="34" charset="0"/>
                <a:cs typeface="Arial" panose="020b0604020202020204" pitchFamily="34" charset="0"/>
              </a:rPr>
              <a:t>with 8 chromosome (n=8).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The diploid sporophyte is always heterogametic.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42F7A3D3-344C-427E-B31F-F40AE2BDDE1A}"/>
              </a:ext>
            </a:extLst>
          </p:cNvPr>
          <p:cNvPicPr>
            <a:picLocks noChangeAspect="1"/>
          </p:cNvPicPr>
          <p:nvPr/>
        </p:nvPicPr>
        <p:blipFill>
          <a:blip r:embed="rId3"/>
          <a:stretch>
            <a:fillRect/>
          </a:stretch>
        </p:blipFill>
        <p:spPr>
          <a:xfrm>
            <a:off x="-155615" y="4727995"/>
            <a:ext cx="5203065" cy="2130005"/>
          </a:xfrm>
          <a:prstGeom prst="rect">
            <a:avLst/>
          </a:prstGeom>
        </p:spPr>
      </p:pic>
    </p:spTree>
    <p:extLst>
      <p:ext uri="{BB962C8B-B14F-4D97-AF65-F5344CB8AC3E}">
        <p14:creationId xmlns:p14="http://schemas.microsoft.com/office/powerpoint/2010/main" val="39715383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xmlns="" id="{5A2DDF39-7F33-4692-A343-124012FAEC02}"/>
              </a:ext>
            </a:extLst>
          </p:cNvPr>
          <p:cNvPicPr>
            <a:picLocks noChangeAspect="1"/>
          </p:cNvPicPr>
          <p:nvPr/>
        </p:nvPicPr>
        <p:blipFill>
          <a:blip r:embed="rId2">
            <a:grayscl/>
            <a:extLst>
              <a:ext uri="{BEBA8EAE-BF5A-486C-A8C5-ECC9F3942E4B}">
                <a14:imgProps xmlns:a14="http://schemas.microsoft.com/office/drawing/2010/main">
                  <a14:imgLayer r:embed="rId3">
                    <a14:imgEffect>
                      <a14:colorTemperature colorTemp="5300"/>
                    </a14:imgEffect>
                  </a14:imgLayer>
                </a14:imgProps>
              </a:ext>
            </a:extLst>
          </a:blip>
          <a:srcRect l="37731" t="5312" r="16923" b="6440"/>
          <a:stretch>
            <a:fillRect/>
          </a:stretch>
        </p:blipFill>
        <p:spPr>
          <a:xfrm>
            <a:off x="6583679" y="688028"/>
            <a:ext cx="5528603" cy="6049108"/>
          </a:xfrm>
          <a:prstGeom prst="rect">
            <a:avLst/>
          </a:prstGeom>
        </p:spPr>
        <p:style>
          <a:lnRef idx="1">
            <a:schemeClr val="accent5"/>
          </a:lnRef>
          <a:fillRef idx="2">
            <a:schemeClr val="accent5"/>
          </a:fillRef>
          <a:effectRef idx="1">
            <a:schemeClr val="accent5"/>
          </a:effectRef>
          <a:fontRef idx="minor">
            <a:schemeClr val="dk1"/>
          </a:fontRef>
        </p:style>
      </p:pic>
      <p:pic>
        <p:nvPicPr>
          <p:cNvPr id="4" name="Picture 3">
            <a:extLst>
              <a:ext uri="{FF2B5EF4-FFF2-40B4-BE49-F238E27FC236}">
                <a16:creationId xmlns:a16="http://schemas.microsoft.com/office/drawing/2014/main" xmlns="" id="{2C13C48E-5E42-4028-8E88-ACD907406C5C}"/>
              </a:ext>
            </a:extLst>
          </p:cNvPr>
          <p:cNvPicPr>
            <a:picLocks noChangeAspect="1"/>
          </p:cNvPicPr>
          <p:nvPr/>
        </p:nvPicPr>
        <p:blipFill>
          <a:blip r:embed="rId4"/>
          <a:srcRect l="11999" t="6337" r="53309" b="7056"/>
          <a:stretch>
            <a:fillRect/>
          </a:stretch>
        </p:blipFill>
        <p:spPr>
          <a:xfrm>
            <a:off x="3729111" y="2051339"/>
            <a:ext cx="2752578" cy="3863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a:extLst>
              <a:ext uri="{FF2B5EF4-FFF2-40B4-BE49-F238E27FC236}">
                <a16:creationId xmlns:a16="http://schemas.microsoft.com/office/drawing/2014/main" xmlns="" id="{D1505D57-2B73-44C2-82C8-C2FBCA0D7F29}"/>
              </a:ext>
            </a:extLst>
          </p:cNvPr>
          <p:cNvSpPr/>
          <p:nvPr/>
        </p:nvSpPr>
        <p:spPr>
          <a:xfrm>
            <a:off x="203981" y="250846"/>
            <a:ext cx="6096000" cy="3600986"/>
          </a:xfrm>
          <a:prstGeom prst="rect">
            <a:avLst/>
          </a:prstGeom>
        </p:spPr>
        <p:txBody>
          <a:bodyPr>
            <a:spAutoFit/>
          </a:bodyPr>
          <a:lstStyle/>
          <a:p>
            <a:r>
              <a:rPr lang="en-US" sz="2000">
                <a:solidFill>
                  <a:srgbClr val="00FF00"/>
                </a:solidFill>
                <a:latin typeface="Arial" panose="020b0604020202020204" pitchFamily="34" charset="0"/>
                <a:cs typeface="Arial" panose="020b0604020202020204" pitchFamily="34" charset="0"/>
              </a:rPr>
              <a:t> </a:t>
            </a:r>
            <a:r>
              <a:rPr lang="en-US" sz="2800" b="1">
                <a:solidFill>
                  <a:srgbClr val="00FF00"/>
                </a:solidFill>
                <a:latin typeface="Arial" panose="020b0604020202020204" pitchFamily="34" charset="0"/>
                <a:cs typeface="Arial" panose="020b0604020202020204" pitchFamily="34" charset="0"/>
              </a:rPr>
              <a:t>Sex determination in maize </a:t>
            </a:r>
            <a:endParaRPr lang="en-US" sz="2000" b="1">
              <a:solidFill>
                <a:srgbClr val="00FF00"/>
              </a:solidFill>
              <a:latin typeface="Arial" pitchFamily="34" charset="0"/>
              <a:cs typeface="Arial" pitchFamily="34" charset="0"/>
            </a:endParaRPr>
          </a:p>
          <a:p>
            <a:r>
              <a:rPr lang="en-US" sz="2000" i="1" err="1">
                <a:latin typeface="Arial" panose="020b0604020202020204" pitchFamily="34" charset="0"/>
                <a:cs typeface="Arial" panose="020b0604020202020204" pitchFamily="34" charset="0"/>
              </a:rPr>
              <a:t>Zea mays</a:t>
            </a:r>
            <a:r>
              <a:rPr lang="en-US" sz="2000">
                <a:latin typeface="Arial" panose="020b0604020202020204" pitchFamily="34" charset="0"/>
                <a:cs typeface="Arial" panose="020b0604020202020204" pitchFamily="34" charset="0"/>
              </a:rPr>
              <a:t> (maize) is an example for monoecious</a:t>
            </a: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r>
              <a:rPr lang="en-US" sz="2000" b="1">
                <a:solidFill>
                  <a:srgbClr val="FFFF00"/>
                </a:solidFill>
                <a:latin typeface="Arial" panose="020b0604020202020204" pitchFamily="34" charset="0"/>
                <a:cs typeface="Arial" panose="020b0604020202020204" pitchFamily="34" charset="0"/>
              </a:rPr>
              <a:t>Two types of inflorescence.</a:t>
            </a:r>
          </a:p>
          <a:p>
            <a:endParaRPr lang="en-US" sz="2000">
              <a:solidFill>
                <a:srgbClr val="FFFF66"/>
              </a:solidFill>
              <a:latin typeface="Arial" pitchFamily="34" charset="0"/>
              <a:cs typeface="Arial" pitchFamily="34" charset="0"/>
            </a:endParaRPr>
          </a:p>
          <a:p>
            <a:pPr marL="285750" indent="-285750">
              <a:buFont typeface="Arial" panose="020b0604020202020204" pitchFamily="34" charset="0"/>
              <a:buChar char="•"/>
            </a:pPr>
            <a:r>
              <a:rPr lang="en-US" sz="2000">
                <a:solidFill>
                  <a:srgbClr val="FFFF66"/>
                </a:solidFill>
                <a:latin typeface="Arial" panose="020b0604020202020204" pitchFamily="34" charset="0"/>
                <a:cs typeface="Arial" panose="020b0604020202020204" pitchFamily="34" charset="0"/>
              </a:rPr>
              <a:t>  Tassel- staminate florets</a:t>
            </a:r>
          </a:p>
          <a:p>
            <a:pPr marL="285750" indent="-285750">
              <a:buFont typeface="Arial" panose="020b0604020202020204" pitchFamily="34" charset="0"/>
              <a:buChar char="•"/>
            </a:pPr>
            <a:r>
              <a:rPr lang="en-US" sz="2000">
                <a:solidFill>
                  <a:srgbClr val="FFFF66"/>
                </a:solidFill>
                <a:latin typeface="Arial" panose="020b0604020202020204" pitchFamily="34" charset="0"/>
                <a:cs typeface="Arial" panose="020b0604020202020204" pitchFamily="34" charset="0"/>
              </a:rPr>
              <a:t>  Ear- pistillate florets </a:t>
            </a:r>
          </a:p>
          <a:p>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endParaRPr lang="en-IN" sz="20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44A89583-C3C3-465A-8300-F1FDD593EF89}"/>
              </a:ext>
            </a:extLst>
          </p:cNvPr>
          <p:cNvSpPr/>
          <p:nvPr/>
        </p:nvSpPr>
        <p:spPr>
          <a:xfrm>
            <a:off x="6663397" y="0"/>
            <a:ext cx="5528603" cy="646331"/>
          </a:xfrm>
          <a:prstGeom prst="rect">
            <a:avLst/>
          </a:prstGeom>
        </p:spPr>
        <p:txBody>
          <a:bodyPr wrap="square">
            <a:spAutoFit/>
          </a:bodyPr>
          <a:lstStyle/>
          <a:p>
            <a:r>
              <a:rPr lang="en-IN" b="1">
                <a:solidFill>
                  <a:srgbClr val="FFFF00"/>
                </a:solidFill>
                <a:latin typeface="Arial" panose="020b0604020202020204" pitchFamily="34" charset="0"/>
                <a:cs typeface="Arial" panose="020b0604020202020204" pitchFamily="34" charset="0"/>
              </a:rPr>
              <a:t>Sex determination in Maize </a:t>
            </a:r>
          </a:p>
          <a:p>
            <a:r>
              <a:rPr lang="en-IN">
                <a:solidFill>
                  <a:srgbClr val="FFFF00"/>
                </a:solidFill>
                <a:latin typeface="Arial" panose="020b0604020202020204" pitchFamily="34" charset="0"/>
                <a:cs typeface="Arial" panose="020b0604020202020204" pitchFamily="34" charset="0"/>
              </a:rPr>
              <a:t>(Superscript (+) denotes dominant character)</a:t>
            </a:r>
          </a:p>
        </p:txBody>
      </p:sp>
    </p:spTree>
    <p:extLst>
      <p:ext uri="{BB962C8B-B14F-4D97-AF65-F5344CB8AC3E}">
        <p14:creationId xmlns:p14="http://schemas.microsoft.com/office/powerpoint/2010/main" val="861566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47F044C7-E5AF-43F2-92B9-3BA2F6C71692}"/>
              </a:ext>
            </a:extLst>
          </p:cNvPr>
          <p:cNvSpPr/>
          <p:nvPr/>
        </p:nvSpPr>
        <p:spPr>
          <a:xfrm>
            <a:off x="4721804" y="156750"/>
            <a:ext cx="2534668" cy="769441"/>
          </a:xfrm>
          <a:prstGeom prst="rect">
            <a:avLst/>
          </a:prstGeom>
        </p:spPr>
        <p:txBody>
          <a:bodyPr wrap="none">
            <a:spAutoFit/>
          </a:bodyPr>
          <a:lstStyle/>
          <a:p>
            <a:r>
              <a:rPr lang="en-IN" sz="4400" b="1">
                <a:solidFill>
                  <a:srgbClr val="FFFF00"/>
                </a:solidFill>
                <a:latin typeface="Arial" panose="020b0604020202020204" pitchFamily="34" charset="0"/>
                <a:cs typeface="Arial" panose="020b0604020202020204" pitchFamily="34" charset="0"/>
              </a:rPr>
              <a:t>Mutation</a:t>
            </a:r>
          </a:p>
        </p:txBody>
      </p:sp>
      <p:sp>
        <p:nvSpPr>
          <p:cNvPr id="3" name="Rectangle 2">
            <a:extLst>
              <a:ext uri="{FF2B5EF4-FFF2-40B4-BE49-F238E27FC236}">
                <a16:creationId xmlns:a16="http://schemas.microsoft.com/office/drawing/2014/main" xmlns="" id="{15624943-372C-4FBF-90B5-C089EE679D69}"/>
              </a:ext>
            </a:extLst>
          </p:cNvPr>
          <p:cNvSpPr/>
          <p:nvPr/>
        </p:nvSpPr>
        <p:spPr>
          <a:xfrm>
            <a:off x="473709" y="827344"/>
            <a:ext cx="11030857" cy="5693866"/>
          </a:xfrm>
          <a:prstGeom prst="rect">
            <a:avLst/>
          </a:prstGeom>
        </p:spPr>
        <p:txBody>
          <a:bodyPr wrap="square">
            <a:spAutoFit/>
          </a:bodyPr>
          <a:lstStyle/>
          <a:p>
            <a:pPr marL="457200" indent="-457200">
              <a:buFont typeface="Arial" panose="020b0604020202020204" pitchFamily="34" charset="0"/>
              <a:buChar char="•"/>
            </a:pPr>
            <a:r>
              <a:rPr lang="en-IN" sz="2800">
                <a:latin typeface="Arial" panose="020b0604020202020204" pitchFamily="34" charset="0"/>
                <a:cs typeface="Arial" panose="020b0604020202020204" pitchFamily="34" charset="0"/>
              </a:rPr>
              <a:t>Hugo de Vries (1901) </a:t>
            </a:r>
          </a:p>
          <a:p>
            <a:pPr marL="457200" indent="-457200">
              <a:buFont typeface="Arial" panose="020b0604020202020204" pitchFamily="34" charset="0"/>
              <a:buChar char="•"/>
            </a:pPr>
            <a:r>
              <a:rPr lang="en-IN" sz="2800">
                <a:latin typeface="Arial" panose="020b0604020202020204" pitchFamily="34" charset="0"/>
                <a:cs typeface="Arial" panose="020b0604020202020204" pitchFamily="34" charset="0"/>
              </a:rPr>
              <a:t>He has studying on the plant, evening primrose (</a:t>
            </a:r>
            <a:r>
              <a:rPr lang="en-IN" sz="2800" i="1">
                <a:latin typeface="Arial" panose="020b0604020202020204" pitchFamily="34" charset="0"/>
                <a:cs typeface="Arial" panose="020b0604020202020204" pitchFamily="34" charset="0"/>
              </a:rPr>
              <a:t>Oenothera lamarkiana</a:t>
            </a:r>
            <a:r>
              <a:rPr lang="en-IN" sz="2800">
                <a:latin typeface="Arial" panose="020b0604020202020204" pitchFamily="34" charset="0"/>
                <a:cs typeface="Arial" panose="020b0604020202020204" pitchFamily="34" charset="0"/>
              </a:rPr>
              <a:t>) and proposed ‘Mutation theory’.</a:t>
            </a:r>
          </a:p>
          <a:p>
            <a:pPr marL="457200" indent="-457200">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a:t>Two broad types of mutation</a:t>
            </a:r>
          </a:p>
          <a:p>
            <a:pPr marL="914400" lvl="1" indent="-457200">
              <a:buFont typeface="Arial" panose="020b0604020202020204" pitchFamily="34" charset="0"/>
              <a:buChar char="•"/>
            </a:pPr>
            <a:r>
              <a:rPr lang="en-US" sz="2800"/>
              <a:t>Point mutation </a:t>
            </a:r>
          </a:p>
          <a:p>
            <a:pPr marL="914400" lvl="1" indent="-457200">
              <a:buFont typeface="Arial" panose="020b0604020202020204" pitchFamily="34" charset="0"/>
              <a:buChar char="•"/>
            </a:pPr>
            <a:r>
              <a:rPr lang="en-US" sz="2800"/>
              <a:t>Chromosomal mutations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endParaRPr lang="en-IN" sz="2800"/>
          </a:p>
          <a:p>
            <a:pPr marL="457200" indent="-457200">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IN" sz="2800">
                <a:latin typeface="Arial" panose="020b0604020202020204" pitchFamily="34" charset="0"/>
                <a:cs typeface="Arial" panose="020b0604020202020204" pitchFamily="34" charset="0"/>
              </a:rPr>
              <a:t>Mutagens or mutagenic agents</a:t>
            </a:r>
          </a:p>
        </p:txBody>
      </p:sp>
      <p:sp>
        <p:nvSpPr>
          <p:cNvPr id="8" name="Rectangle 7">
            <a:extLst>
              <a:ext uri="{FF2B5EF4-FFF2-40B4-BE49-F238E27FC236}">
                <a16:creationId xmlns:a16="http://schemas.microsoft.com/office/drawing/2014/main" xmlns="" id="{76A8C71B-64F8-4186-9300-850CD7B52220}"/>
              </a:ext>
            </a:extLst>
          </p:cNvPr>
          <p:cNvSpPr/>
          <p:nvPr/>
        </p:nvSpPr>
        <p:spPr>
          <a:xfrm>
            <a:off x="1048157" y="4089776"/>
            <a:ext cx="6531429" cy="1569660"/>
          </a:xfrm>
          <a:prstGeom prst="rect">
            <a:avLst/>
          </a:prstGeom>
          <a:solidFill>
            <a:srgbClr val="FFC000">
              <a:alpha val="69020"/>
            </a:srgbClr>
          </a:solidFill>
        </p:spPr>
        <p:txBody>
          <a:bodyPr wrap="square">
            <a:spAutoFit/>
          </a:bodyPr>
          <a:lstStyle/>
          <a:p>
            <a:pPr marL="342900" indent="-342900">
              <a:buFont typeface="Arial" panose="020b0604020202020204" pitchFamily="34" charset="0"/>
              <a:buChar char="•"/>
            </a:pPr>
            <a:r>
              <a:rPr lang="en-IN" sz="2400" b="1">
                <a:solidFill>
                  <a:srgbClr val="000000"/>
                </a:solidFill>
                <a:latin typeface="Arial" panose="020b0604020202020204" pitchFamily="34" charset="0"/>
                <a:cs typeface="Arial" panose="020b0604020202020204" pitchFamily="34" charset="0"/>
              </a:rPr>
              <a:t>Mutagenesis </a:t>
            </a:r>
          </a:p>
          <a:p>
            <a:r>
              <a:rPr lang="en-IN" sz="2400">
                <a:solidFill>
                  <a:srgbClr val="000000"/>
                </a:solidFill>
                <a:latin typeface="Arial" panose="020b0604020202020204" pitchFamily="34" charset="0"/>
                <a:cs typeface="Arial" panose="020b0604020202020204" pitchFamily="34" charset="0"/>
              </a:rPr>
              <a:t>	The production of mutants through 	exposure of mutagens.</a:t>
            </a:r>
          </a:p>
          <a:p>
            <a:pPr marL="342900" indent="-342900">
              <a:buFont typeface="Arial" panose="020b0604020202020204" pitchFamily="34" charset="0"/>
              <a:buChar char="•"/>
            </a:pPr>
            <a:r>
              <a:rPr lang="en-IN" sz="2400">
                <a:solidFill>
                  <a:srgbClr val="000000"/>
                </a:solidFill>
                <a:latin typeface="Arial" panose="020b0604020202020204" pitchFamily="34" charset="0"/>
                <a:cs typeface="Arial" panose="020b0604020202020204" pitchFamily="34" charset="0"/>
              </a:rPr>
              <a:t>The organism is said to be </a:t>
            </a:r>
            <a:r>
              <a:rPr lang="en-IN" sz="2400" b="1">
                <a:solidFill>
                  <a:srgbClr val="000000"/>
                </a:solidFill>
                <a:latin typeface="Arial" panose="020b0604020202020204" pitchFamily="34" charset="0"/>
                <a:cs typeface="Arial" panose="020b0604020202020204" pitchFamily="34" charset="0"/>
              </a:rPr>
              <a:t>mutagenized.</a:t>
            </a:r>
          </a:p>
        </p:txBody>
      </p:sp>
    </p:spTree>
    <p:extLst>
      <p:ext uri="{BB962C8B-B14F-4D97-AF65-F5344CB8AC3E}">
        <p14:creationId xmlns:p14="http://schemas.microsoft.com/office/powerpoint/2010/main" val="1348780383"/>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9CDCCBF1-7E8F-407C-B940-F11CA4BAC5B8}"/>
              </a:ext>
            </a:extLst>
          </p:cNvPr>
          <p:cNvPicPr>
            <a:picLocks noChangeAspect="1"/>
          </p:cNvPicPr>
          <p:nvPr/>
        </p:nvPicPr>
        <p:blipFill>
          <a:blip r:embed="rId2"/>
          <a:stretch>
            <a:fillRect/>
          </a:stretch>
        </p:blipFill>
        <p:spPr>
          <a:xfrm>
            <a:off x="13011" y="442685"/>
            <a:ext cx="12149961" cy="6415315"/>
          </a:xfrm>
          <a:prstGeom prst="rect">
            <a:avLst/>
          </a:prstGeom>
        </p:spPr>
      </p:pic>
    </p:spTree>
    <p:extLst>
      <p:ext uri="{BB962C8B-B14F-4D97-AF65-F5344CB8AC3E}">
        <p14:creationId xmlns:p14="http://schemas.microsoft.com/office/powerpoint/2010/main" val="36227895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D32DBC96-E9D1-42E1-A325-EE2328B7756F}"/>
              </a:ext>
            </a:extLst>
          </p:cNvPr>
          <p:cNvPicPr>
            <a:picLocks noChangeAspect="1"/>
          </p:cNvPicPr>
          <p:nvPr/>
        </p:nvPicPr>
        <p:blipFill>
          <a:blip r:embed="rId2"/>
          <a:stretch>
            <a:fillRect/>
          </a:stretch>
        </p:blipFill>
        <p:spPr>
          <a:xfrm>
            <a:off x="943429" y="-1473"/>
            <a:ext cx="10302929" cy="6859473"/>
          </a:xfrm>
          <a:prstGeom prst="rect">
            <a:avLst/>
          </a:prstGeom>
        </p:spPr>
      </p:pic>
    </p:spTree>
    <p:extLst>
      <p:ext uri="{BB962C8B-B14F-4D97-AF65-F5344CB8AC3E}">
        <p14:creationId xmlns:p14="http://schemas.microsoft.com/office/powerpoint/2010/main" val="17624594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xmlns="" id="{DEB57783-1B4C-49CE-820D-3E569DA25182}"/>
              </a:ext>
            </a:extLst>
          </p:cNvPr>
          <p:cNvPicPr/>
          <p:nvPr/>
        </p:nvPicPr>
        <p:blipFill>
          <a:blip r:embed="rId2"/>
          <a:srcRect l="6754" t="-3009" r="40644" b="5103"/>
          <a:stretch>
            <a:fillRect/>
          </a:stretch>
        </p:blipFill>
        <p:spPr bwMode="auto">
          <a:xfrm>
            <a:off x="1" y="-247470"/>
            <a:ext cx="5936342" cy="710547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xmlns="" id="{8A291AA4-26C7-4241-8D1E-26815ACAFAA7}"/>
              </a:ext>
            </a:extLst>
          </p:cNvPr>
          <p:cNvPicPr>
            <a:picLocks noChangeAspect="1"/>
          </p:cNvPicPr>
          <p:nvPr/>
        </p:nvPicPr>
        <p:blipFill>
          <a:blip r:embed="rId3"/>
          <a:stretch>
            <a:fillRect/>
          </a:stretch>
        </p:blipFill>
        <p:spPr>
          <a:xfrm>
            <a:off x="5936343" y="0"/>
            <a:ext cx="6255655" cy="6858000"/>
          </a:xfrm>
          <a:prstGeom prst="rect">
            <a:avLst/>
          </a:prstGeom>
        </p:spPr>
      </p:pic>
    </p:spTree>
    <p:extLst>
      <p:ext uri="{BB962C8B-B14F-4D97-AF65-F5344CB8AC3E}">
        <p14:creationId xmlns:p14="http://schemas.microsoft.com/office/powerpoint/2010/main" val="322629101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64F7DF54-506C-4ABE-A782-001185721FC1}"/>
              </a:ext>
            </a:extLst>
          </p:cNvPr>
          <p:cNvSpPr/>
          <p:nvPr/>
        </p:nvSpPr>
        <p:spPr>
          <a:xfrm>
            <a:off x="1" y="173949"/>
            <a:ext cx="12192000" cy="584775"/>
          </a:xfrm>
          <a:prstGeom prst="rect">
            <a:avLst/>
          </a:prstGeom>
        </p:spPr>
        <p:txBody>
          <a:bodyPr wrap="square">
            <a:spAutoFit/>
          </a:bodyPr>
          <a:lstStyle/>
          <a:p>
            <a:pPr algn="ctr"/>
            <a:r>
              <a:rPr lang="en-US" sz="3200" b="1">
                <a:solidFill>
                  <a:srgbClr val="00FF00"/>
                </a:solidFill>
                <a:latin typeface="Arial" panose="020b0604020202020204" pitchFamily="34" charset="0"/>
                <a:ea typeface="Cambria" panose="02040503050406030204" pitchFamily="18" charset="0"/>
                <a:cs typeface="Arial" panose="020b0604020202020204" pitchFamily="34" charset="0"/>
              </a:rPr>
              <a:t> Salient features of the Chromosomal theory of inheritance</a:t>
            </a:r>
            <a:endParaRPr lang="en-IN" sz="3200" b="1">
              <a:solidFill>
                <a:srgbClr val="00FF00"/>
              </a:solidFill>
              <a:latin typeface="Arial" pitchFamily="34" charset="0"/>
              <a:ea typeface="Cambria" panose="02040503050406030204" pitchFamily="18" charset="0"/>
              <a:cs typeface="Arial" pitchFamily="34" charset="0"/>
            </a:endParaRPr>
          </a:p>
        </p:txBody>
      </p:sp>
      <p:sp>
        <p:nvSpPr>
          <p:cNvPr id="3" name="Rectangle 2">
            <a:extLst>
              <a:ext uri="{FF2B5EF4-FFF2-40B4-BE49-F238E27FC236}">
                <a16:creationId xmlns:a16="http://schemas.microsoft.com/office/drawing/2014/main" xmlns="" id="{64938172-8BEE-4E10-A3AC-78B005C8A454}"/>
              </a:ext>
            </a:extLst>
          </p:cNvPr>
          <p:cNvSpPr/>
          <p:nvPr/>
        </p:nvSpPr>
        <p:spPr>
          <a:xfrm>
            <a:off x="740229" y="1001969"/>
            <a:ext cx="10443586" cy="4524315"/>
          </a:xfrm>
          <a:prstGeom prst="rect">
            <a:avLst/>
          </a:prstGeom>
        </p:spPr>
        <p:txBody>
          <a:bodyPr wrap="square">
            <a:spAutoFit/>
          </a:bodyPr>
          <a:lstStyle/>
          <a:p>
            <a:pPr marL="285750" indent="-285750">
              <a:buFont typeface="Wingdings" panose="05000000000000000000" pitchFamily="2" charset="2"/>
              <a:buChar char="v"/>
            </a:pPr>
            <a:r>
              <a:rPr lang="en-US" sz="2400">
                <a:latin typeface="Arial" panose="020b0604020202020204" pitchFamily="34" charset="0"/>
                <a:cs typeface="Arial" panose="020b0604020202020204" pitchFamily="34" charset="0"/>
              </a:rPr>
              <a:t>Somatic cells of organisms consist of two identical sets of chromosomes. One set is received from female and the other from male. In this each two chromosomes constitute homologous pair. </a:t>
            </a:r>
          </a:p>
          <a:p>
            <a:pPr marL="285750" indent="-285750">
              <a:buFont typeface="Wingdings" panose="05000000000000000000" pitchFamily="2" charset="2"/>
              <a:buChar char="v"/>
            </a:pPr>
            <a:endParaRPr lang="en-US" sz="2400">
              <a:latin typeface="Arial" pitchFamily="34" charset="0"/>
              <a:cs typeface="Arial" pitchFamily="34" charset="0"/>
            </a:endParaRPr>
          </a:p>
          <a:p>
            <a:pPr marL="285750" indent="-285750">
              <a:buFont typeface="Wingdings" panose="05000000000000000000" pitchFamily="2" charset="2"/>
              <a:buChar char="v"/>
            </a:pPr>
            <a:r>
              <a:rPr lang="en-US" sz="2400">
                <a:latin typeface="Arial" panose="020b0604020202020204" pitchFamily="34" charset="0"/>
                <a:cs typeface="Arial" panose="020b0604020202020204" pitchFamily="34" charset="0"/>
              </a:rPr>
              <a:t>Chromosomes retain their structural uniqueness and individuality throughout the life cycle of an organism.</a:t>
            </a:r>
          </a:p>
          <a:p>
            <a:pPr marL="285750" indent="-285750">
              <a:buFont typeface="Wingdings" panose="05000000000000000000" pitchFamily="2" charset="2"/>
              <a:buChar char="v"/>
            </a:pPr>
            <a:endParaRPr lang="en-US" sz="240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a:latin typeface="Arial" panose="020b0604020202020204" pitchFamily="34" charset="0"/>
                <a:cs typeface="Arial" panose="020b0604020202020204" pitchFamily="34" charset="0"/>
              </a:rPr>
              <a:t> Each chromosome carries specific determiners or Mendelian factors which are now termed as genes. </a:t>
            </a:r>
          </a:p>
          <a:p>
            <a:endParaRPr lang="en-US" sz="2400">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en-US" sz="2400">
                <a:latin typeface="Arial" panose="020b0604020202020204" pitchFamily="34" charset="0"/>
                <a:cs typeface="Arial" panose="020b0604020202020204" pitchFamily="34" charset="0"/>
              </a:rPr>
              <a:t> The behaviour of chromosomes during the gamete formation (meiosis) provides evidence that genes or factors are located on chromosomes</a:t>
            </a:r>
            <a:endParaRPr lang="en-IN" sz="2400">
              <a:latin typeface="Arial" pitchFamily="34" charset="0"/>
              <a:cs typeface="Arial" pitchFamily="34" charset="0"/>
            </a:endParaRPr>
          </a:p>
        </p:txBody>
      </p:sp>
    </p:spTree>
    <p:extLst>
      <p:ext uri="{BB962C8B-B14F-4D97-AF65-F5344CB8AC3E}">
        <p14:creationId xmlns:p14="http://schemas.microsoft.com/office/powerpoint/2010/main" val="1657114385"/>
      </p:ext>
    </p:extLst>
  </p:cSld>
  <p:clrMapOvr>
    <a:masterClrMapping/>
  </p:clrMapOvr>
  <p:transition spd="slow">
    <p:randomBar dir="vert"/>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xmlns="" id="{D44F5806-9697-4B0F-9977-16F2383CF72E}"/>
              </a:ext>
            </a:extLst>
          </p:cNvPr>
          <p:cNvSpPr/>
          <p:nvPr/>
        </p:nvSpPr>
        <p:spPr>
          <a:xfrm>
            <a:off x="3867398" y="184359"/>
            <a:ext cx="3344249" cy="523220"/>
          </a:xfrm>
          <a:prstGeom prst="rect">
            <a:avLst/>
          </a:prstGeom>
        </p:spPr>
        <p:txBody>
          <a:bodyPr wrap="none">
            <a:spAutoFit/>
          </a:bodyPr>
          <a:lstStyle/>
          <a:p>
            <a:pPr algn="ctr"/>
            <a:r>
              <a:rPr lang="en-IN" sz="2800" b="1">
                <a:solidFill>
                  <a:srgbClr val="FFFF00"/>
                </a:solidFill>
              </a:rPr>
              <a:t>Mutagenic agents</a:t>
            </a:r>
          </a:p>
        </p:txBody>
      </p:sp>
      <p:sp>
        <p:nvSpPr>
          <p:cNvPr id="5" name="Rectangle 4">
            <a:extLst>
              <a:ext uri="{FF2B5EF4-FFF2-40B4-BE49-F238E27FC236}">
                <a16:creationId xmlns:a16="http://schemas.microsoft.com/office/drawing/2014/main" xmlns="" id="{658C7DB9-ACA3-4037-A08E-BCE71E7D0819}"/>
              </a:ext>
            </a:extLst>
          </p:cNvPr>
          <p:cNvSpPr/>
          <p:nvPr/>
        </p:nvSpPr>
        <p:spPr>
          <a:xfrm>
            <a:off x="644048" y="628233"/>
            <a:ext cx="9790948" cy="6001643"/>
          </a:xfrm>
          <a:prstGeom prst="rect">
            <a:avLst/>
          </a:prstGeom>
        </p:spPr>
        <p:txBody>
          <a:bodyPr wrap="square">
            <a:spAutoFit/>
          </a:bodyPr>
          <a:lstStyle/>
          <a:p>
            <a:r>
              <a:rPr lang="en-US" sz="2400"/>
              <a:t>Muller (1927) was the first to find out physical mutagen in Drosophila. </a:t>
            </a:r>
          </a:p>
          <a:p>
            <a:r>
              <a:rPr lang="en-IN" sz="2400">
                <a:solidFill>
                  <a:srgbClr val="FFC000"/>
                </a:solidFill>
              </a:rPr>
              <a:t>Physical mutagens: </a:t>
            </a:r>
          </a:p>
          <a:p>
            <a:pPr lvl="1"/>
            <a:r>
              <a:rPr lang="en-IN" sz="2400"/>
              <a:t>Temperature, Radiation</a:t>
            </a:r>
          </a:p>
          <a:p>
            <a:pPr marL="3543300" lvl="7" indent="-342900">
              <a:buFont typeface="Wingdings" panose="05000000000000000000" pitchFamily="2" charset="2"/>
              <a:buChar char="§"/>
            </a:pPr>
            <a:r>
              <a:rPr lang="en-IN" sz="2400" err="1"/>
              <a:t>Sharbati Sonora </a:t>
            </a:r>
          </a:p>
          <a:p>
            <a:pPr marL="3543300" lvl="7" indent="-342900">
              <a:buFont typeface="Wingdings" panose="05000000000000000000" pitchFamily="2" charset="2"/>
              <a:buChar char="§"/>
            </a:pPr>
            <a:r>
              <a:rPr lang="en-IN" sz="2400"/>
              <a:t>Castor Aruna </a:t>
            </a:r>
          </a:p>
          <a:p>
            <a:r>
              <a:rPr lang="en-IN" sz="2400">
                <a:solidFill>
                  <a:srgbClr val="FFC000"/>
                </a:solidFill>
              </a:rPr>
              <a:t>Chemical mutagens</a:t>
            </a:r>
          </a:p>
          <a:p>
            <a:r>
              <a:rPr lang="en-IN" sz="2400"/>
              <a:t>Mustard gas, nitrous acid, </a:t>
            </a:r>
          </a:p>
          <a:p>
            <a:r>
              <a:rPr lang="en-IN" sz="2400"/>
              <a:t>ethyl and methyl methane sulphonate (EMS and MMS), ethyl urethane, magnous salt, </a:t>
            </a:r>
          </a:p>
          <a:p>
            <a:r>
              <a:rPr lang="en-IN" sz="2400"/>
              <a:t>formaldehyde, eosin and enthrosine</a:t>
            </a:r>
            <a:endParaRPr lang="en-IN" sz="2400"/>
          </a:p>
          <a:p>
            <a:r>
              <a:rPr lang="en-US" sz="2400" b="1" err="1">
                <a:solidFill>
                  <a:srgbClr val="FFC000"/>
                </a:solidFill>
              </a:rPr>
              <a:t>Comutagens</a:t>
            </a:r>
            <a:endParaRPr lang="en-US" sz="2400" b="1">
              <a:solidFill>
                <a:srgbClr val="FFC000"/>
              </a:solidFill>
            </a:endParaRPr>
          </a:p>
          <a:p>
            <a:r>
              <a:rPr lang="en-US" sz="2400"/>
              <a:t> The compounds which are not having own mutagenic properties but can enhance the effects of known mutagens are called comutagens. </a:t>
            </a:r>
            <a:r>
              <a:rPr lang="en-US" sz="2400" b="1">
                <a:solidFill>
                  <a:srgbClr val="FFC000"/>
                </a:solidFill>
              </a:rPr>
              <a:t>Example: </a:t>
            </a:r>
            <a:r>
              <a:rPr lang="en-US" sz="2400"/>
              <a:t>Ascorbic acid increase the damage caused by hydrogen peroxide.</a:t>
            </a:r>
            <a:endParaRPr lang="en-IN" sz="2400"/>
          </a:p>
        </p:txBody>
      </p:sp>
    </p:spTree>
    <p:extLst>
      <p:ext uri="{BB962C8B-B14F-4D97-AF65-F5344CB8AC3E}">
        <p14:creationId xmlns:p14="http://schemas.microsoft.com/office/powerpoint/2010/main" val="201142877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xmlns="" id="{FC5C5F4C-EAD4-4BBA-984A-F283159288D2}"/>
              </a:ext>
            </a:extLst>
          </p:cNvPr>
          <p:cNvPicPr>
            <a:picLocks noChangeAspect="1"/>
          </p:cNvPicPr>
          <p:nvPr/>
        </p:nvPicPr>
        <p:blipFill>
          <a:blip r:embed="rId2"/>
          <a:stretch>
            <a:fillRect/>
          </a:stretch>
        </p:blipFill>
        <p:spPr>
          <a:xfrm>
            <a:off x="0" y="-127000"/>
            <a:ext cx="12192000" cy="6981653"/>
          </a:xfrm>
          <a:prstGeom prst="rect">
            <a:avLst/>
          </a:prstGeom>
        </p:spPr>
      </p:pic>
      <p:pic>
        <p:nvPicPr>
          <p:cNvPr id="7" name="Picture 6">
            <a:extLst>
              <a:ext uri="{FF2B5EF4-FFF2-40B4-BE49-F238E27FC236}">
                <a16:creationId xmlns:a16="http://schemas.microsoft.com/office/drawing/2014/main" xmlns="" id="{63F87B1E-48F2-462D-A154-B1523E8C2CB9}"/>
              </a:ext>
            </a:extLst>
          </p:cNvPr>
          <p:cNvPicPr>
            <a:picLocks noChangeAspect="1"/>
          </p:cNvPicPr>
          <p:nvPr/>
        </p:nvPicPr>
        <p:blipFill>
          <a:blip r:embed="rId3"/>
          <a:stretch>
            <a:fillRect/>
          </a:stretch>
        </p:blipFill>
        <p:spPr>
          <a:xfrm>
            <a:off x="1128574" y="3904343"/>
            <a:ext cx="4651651" cy="2950310"/>
          </a:xfrm>
          <a:prstGeom prst="rect">
            <a:avLst/>
          </a:prstGeom>
        </p:spPr>
      </p:pic>
      <p:sp>
        <p:nvSpPr>
          <p:cNvPr id="2" name="TextBox 1">
            <a:extLst>
              <a:ext uri="{FF2B5EF4-FFF2-40B4-BE49-F238E27FC236}">
                <a16:creationId xmlns:a16="http://schemas.microsoft.com/office/drawing/2014/main" xmlns="" id="{6D78ED95-03B2-4CFC-9305-BA19DC7C6B13}"/>
              </a:ext>
            </a:extLst>
          </p:cNvPr>
          <p:cNvSpPr txBox="1"/>
          <p:nvPr/>
        </p:nvSpPr>
        <p:spPr>
          <a:xfrm>
            <a:off x="393700" y="0"/>
            <a:ext cx="4787900" cy="954107"/>
          </a:xfrm>
          <a:prstGeom prst="rect">
            <a:avLst/>
          </a:prstGeom>
          <a:noFill/>
        </p:spPr>
        <p:txBody>
          <a:bodyPr wrap="square" rtlCol="0">
            <a:spAutoFit/>
          </a:bodyPr>
          <a:lstStyle/>
          <a:p>
            <a:r>
              <a:rPr lang="en-IN" sz="2800">
                <a:solidFill>
                  <a:srgbClr val="FF0000"/>
                </a:solidFill>
              </a:rPr>
              <a:t>Changes in chromosome number</a:t>
            </a:r>
          </a:p>
        </p:txBody>
      </p:sp>
    </p:spTree>
    <p:extLst>
      <p:ext uri="{BB962C8B-B14F-4D97-AF65-F5344CB8AC3E}">
        <p14:creationId xmlns:p14="http://schemas.microsoft.com/office/powerpoint/2010/main" val="1953362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xmlns="" id="{0D4EB75B-A9AE-45B3-B829-5214AA52335B}"/>
              </a:ext>
            </a:extLst>
          </p:cNvPr>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6000" contrast="42000"/>
                    </a14:imgEffect>
                  </a14:imgLayer>
                </a14:imgProps>
              </a:ext>
            </a:extLst>
          </a:blip>
          <a:srcRect l="11135" t="31016" r="51024" b="29711"/>
          <a:stretch>
            <a:fillRect/>
          </a:stretch>
        </p:blipFill>
        <p:spPr bwMode="auto">
          <a:xfrm>
            <a:off x="6096000" y="937856"/>
            <a:ext cx="5978977" cy="4694455"/>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xmlns="" id="{967DCB83-AC38-46C1-87CD-E321F1AAAACF}"/>
              </a:ext>
            </a:extLst>
          </p:cNvPr>
          <p:cNvSpPr/>
          <p:nvPr/>
        </p:nvSpPr>
        <p:spPr>
          <a:xfrm>
            <a:off x="191465" y="468927"/>
            <a:ext cx="5904535" cy="5755422"/>
          </a:xfrm>
          <a:prstGeom prst="rect">
            <a:avLst/>
          </a:prstGeom>
        </p:spPr>
        <p:txBody>
          <a:bodyPr wrap="square">
            <a:spAutoFit/>
          </a:bodyPr>
          <a:lstStyle/>
          <a:p>
            <a:pPr algn="ctr"/>
            <a:r>
              <a:rPr lang="en-US" sz="2800" b="1">
                <a:solidFill>
                  <a:srgbClr val="FFFF00"/>
                </a:solidFill>
                <a:latin typeface="Arial" panose="020b0604020202020204" pitchFamily="34" charset="0"/>
                <a:cs typeface="Arial" panose="020b0604020202020204" pitchFamily="34" charset="0"/>
              </a:rPr>
              <a:t>Allopolyploidy</a:t>
            </a: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Two or more basic sets of chromosomes derived from two different species is called allopolyploidy.</a:t>
            </a: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Allopolyploids are formed  between closely related species only. </a:t>
            </a:r>
          </a:p>
          <a:p>
            <a:pPr marL="342900" indent="-342900">
              <a:buFont typeface="Arial" panose="020b0604020202020204" pitchFamily="34" charset="0"/>
              <a:buChar char="•"/>
            </a:pPr>
            <a:endParaRPr lang="en-US" sz="2000">
              <a:latin typeface="Arial" panose="020b0604020202020204" pitchFamily="34" charset="0"/>
              <a:cs typeface="Arial" panose="020b0604020202020204" pitchFamily="34" charset="0"/>
            </a:endParaRPr>
          </a:p>
          <a:p>
            <a:endParaRPr lang="en-US" sz="20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Example: </a:t>
            </a:r>
            <a:r>
              <a:rPr lang="en-IN" sz="2000" i="1" err="1">
                <a:latin typeface="Arial" panose="020b0604020202020204" pitchFamily="34" charset="0"/>
                <a:cs typeface="Arial" panose="020b0604020202020204" pitchFamily="34" charset="0"/>
              </a:rPr>
              <a:t>Raphanobrassica </a:t>
            </a:r>
          </a:p>
          <a:p>
            <a:pPr marL="342900" indent="-342900">
              <a:buFont typeface="Arial" panose="020b0604020202020204" pitchFamily="34" charset="0"/>
              <a:buChar char="•"/>
            </a:pPr>
            <a:endParaRPr lang="en-IN" sz="2000" i="1">
              <a:latin typeface="Arial" pitchFamily="34" charset="0"/>
              <a:cs typeface="Arial" pitchFamily="34" charset="0"/>
            </a:endParaRPr>
          </a:p>
          <a:p>
            <a:pPr marL="342900" indent="-342900">
              <a:buFont typeface="Arial" panose="020b0604020202020204" pitchFamily="34" charset="0"/>
              <a:buChar char="•"/>
            </a:pPr>
            <a:endParaRPr lang="en-IN" sz="2000" i="1">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IN" sz="2000">
                <a:latin typeface="Arial" panose="020b0604020202020204" pitchFamily="34" charset="0"/>
                <a:cs typeface="Arial" panose="020b0604020202020204" pitchFamily="34" charset="0"/>
              </a:rPr>
              <a:t>G.D. Karpechenko (1927) a Russian geneticist, crossed the radish (</a:t>
            </a:r>
            <a:r>
              <a:rPr lang="en-IN" sz="2000" i="1" err="1">
                <a:latin typeface="Arial" panose="020b0604020202020204" pitchFamily="34" charset="0"/>
                <a:cs typeface="Arial" panose="020b0604020202020204" pitchFamily="34" charset="0"/>
              </a:rPr>
              <a:t>Raphanus sativus</a:t>
            </a:r>
            <a:r>
              <a:rPr lang="en-IN" sz="2000">
                <a:latin typeface="Arial" panose="020b0604020202020204" pitchFamily="34" charset="0"/>
                <a:cs typeface="Arial" panose="020b0604020202020204" pitchFamily="34" charset="0"/>
              </a:rPr>
              <a:t>, 2n=18) and cabbage (</a:t>
            </a:r>
            <a:r>
              <a:rPr lang="en-IN" sz="2000" i="1">
                <a:latin typeface="Arial" panose="020b0604020202020204" pitchFamily="34" charset="0"/>
                <a:cs typeface="Arial" panose="020b0604020202020204" pitchFamily="34" charset="0"/>
              </a:rPr>
              <a:t>Brassica oleracea</a:t>
            </a:r>
            <a:r>
              <a:rPr lang="en-IN" sz="2000">
                <a:latin typeface="Arial" panose="020b0604020202020204" pitchFamily="34" charset="0"/>
                <a:cs typeface="Arial" panose="020b0604020202020204" pitchFamily="34" charset="0"/>
              </a:rPr>
              <a:t>, 2n=18) to produce F</a:t>
            </a:r>
            <a:r>
              <a:rPr lang="en-IN" sz="2000" baseline="-25000">
                <a:latin typeface="Arial" panose="020b0604020202020204" pitchFamily="34" charset="0"/>
                <a:cs typeface="Arial" panose="020b0604020202020204" pitchFamily="34" charset="0"/>
              </a:rPr>
              <a:t>1</a:t>
            </a:r>
            <a:r>
              <a:rPr lang="en-IN" sz="2000">
                <a:latin typeface="Arial" panose="020b0604020202020204" pitchFamily="34" charset="0"/>
                <a:cs typeface="Arial" panose="020b0604020202020204" pitchFamily="34" charset="0"/>
              </a:rPr>
              <a:t> hybrid which was sterile. </a:t>
            </a:r>
          </a:p>
          <a:p>
            <a:endParaRPr lang="en-IN"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46766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
            <a:extLst>
              <a:ext uri="{FF2B5EF4-FFF2-40B4-BE49-F238E27FC236}">
                <a16:creationId xmlns:a16="http://schemas.microsoft.com/office/drawing/2014/main" xmlns="" id="{D446C4B0-F4F4-4797-AE4A-6CB83605E61A}"/>
              </a:ext>
            </a:extLst>
          </p:cNvPr>
          <p:cNvPicPr/>
          <p:nvPr/>
        </p:nvPicPr>
        <p:blipFill>
          <a:blip r:embed="rId2"/>
          <a:srcRect l="51392" t="32664" r="20045" b="11902"/>
          <a:stretch>
            <a:fillRect/>
          </a:stretch>
        </p:blipFill>
        <p:spPr bwMode="auto">
          <a:xfrm>
            <a:off x="6019801" y="0"/>
            <a:ext cx="6172199" cy="689415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xmlns="" id="{CE076CEC-1896-4283-BCAE-E9D61913ADE5}"/>
              </a:ext>
            </a:extLst>
          </p:cNvPr>
          <p:cNvSpPr/>
          <p:nvPr/>
        </p:nvSpPr>
        <p:spPr>
          <a:xfrm>
            <a:off x="0" y="230668"/>
            <a:ext cx="6096000" cy="3785652"/>
          </a:xfrm>
          <a:prstGeom prst="rect">
            <a:avLst/>
          </a:prstGeom>
        </p:spPr>
        <p:txBody>
          <a:bodyPr>
            <a:spAutoFit/>
          </a:bodyPr>
          <a:lstStyle/>
          <a:p>
            <a:r>
              <a:rPr lang="en-US" sz="2400" b="1">
                <a:solidFill>
                  <a:srgbClr val="00FF00"/>
                </a:solidFill>
              </a:rPr>
              <a:t>Triticale,</a:t>
            </a:r>
            <a:r>
              <a:rPr lang="en-US" sz="2400"/>
              <a:t> the successful first man made cereal. </a:t>
            </a:r>
          </a:p>
          <a:p>
            <a:pPr marL="514350" indent="-514350">
              <a:buAutoNum type="romanLcParenBoth"/>
            </a:pPr>
            <a:r>
              <a:rPr lang="en-US" sz="2400"/>
              <a:t>Tetraploidy: Crosses between diploid   </a:t>
            </a:r>
          </a:p>
          <a:p>
            <a:pPr lvl="1"/>
            <a:r>
              <a:rPr lang="en-US" sz="2400"/>
              <a:t>				wheat and rye. </a:t>
            </a:r>
          </a:p>
          <a:p>
            <a:endParaRPr lang="en-US" sz="2400"/>
          </a:p>
          <a:p>
            <a:r>
              <a:rPr lang="en-US" sz="2400"/>
              <a:t>(ii)  Hexaploidy: Crosses between 							tetraploid wheat</a:t>
            </a:r>
            <a:r>
              <a:rPr lang="en-US" sz="2400" i="1"/>
              <a:t> </a:t>
            </a:r>
            <a:r>
              <a:rPr lang="en-US" sz="2400"/>
              <a:t>and rye.</a:t>
            </a:r>
          </a:p>
          <a:p>
            <a:endParaRPr lang="en-US" sz="2400"/>
          </a:p>
          <a:p>
            <a:r>
              <a:rPr lang="en-US" sz="2400"/>
              <a:t>(iii) Octoploidy: Crosses between 							hexaploid </a:t>
            </a:r>
            <a:r>
              <a:rPr lang="en-US" sz="2400" i="1"/>
              <a:t>wheat </a:t>
            </a:r>
            <a:r>
              <a:rPr lang="en-US" sz="2400"/>
              <a:t>and rye.</a:t>
            </a:r>
          </a:p>
        </p:txBody>
      </p:sp>
      <p:pic>
        <p:nvPicPr>
          <p:cNvPr id="6" name="Picture 5">
            <a:extLst>
              <a:ext uri="{FF2B5EF4-FFF2-40B4-BE49-F238E27FC236}">
                <a16:creationId xmlns:a16="http://schemas.microsoft.com/office/drawing/2014/main" xmlns="" id="{48D8D51E-2085-4D85-8A28-1076488073BD}"/>
              </a:ext>
            </a:extLst>
          </p:cNvPr>
          <p:cNvPicPr>
            <a:picLocks noChangeAspect="1"/>
          </p:cNvPicPr>
          <p:nvPr/>
        </p:nvPicPr>
        <p:blipFill>
          <a:blip r:embed="rId3"/>
          <a:srcRect b="7143"/>
          <a:stretch>
            <a:fillRect/>
          </a:stretch>
        </p:blipFill>
        <p:spPr>
          <a:xfrm>
            <a:off x="0" y="4016319"/>
            <a:ext cx="3937000" cy="2781575"/>
          </a:xfrm>
          <a:prstGeom prst="rect">
            <a:avLst/>
          </a:prstGeom>
        </p:spPr>
      </p:pic>
      <p:sp>
        <p:nvSpPr>
          <p:cNvPr id="7" name="TextBox 6">
            <a:extLst>
              <a:ext uri="{FF2B5EF4-FFF2-40B4-BE49-F238E27FC236}">
                <a16:creationId xmlns:a16="http://schemas.microsoft.com/office/drawing/2014/main" xmlns="" id="{B9397690-30E7-4545-AEE3-14B66DCC2412}"/>
              </a:ext>
            </a:extLst>
          </p:cNvPr>
          <p:cNvSpPr txBox="1"/>
          <p:nvPr/>
        </p:nvSpPr>
        <p:spPr>
          <a:xfrm>
            <a:off x="4038600" y="5150004"/>
            <a:ext cx="1879601" cy="1477328"/>
          </a:xfrm>
          <a:prstGeom prst="rect">
            <a:avLst/>
          </a:prstGeom>
          <a:noFill/>
        </p:spPr>
        <p:txBody>
          <a:bodyPr wrap="square" rtlCol="0">
            <a:spAutoFit/>
          </a:bodyPr>
          <a:lstStyle/>
          <a:p>
            <a:r>
              <a:rPr lang="en-IN"/>
              <a:t>Colchicine, an alkaloid extracted from </a:t>
            </a:r>
            <a:r>
              <a:rPr lang="en-IN" i="1"/>
              <a:t>Colchicum autumnale</a:t>
            </a:r>
            <a:endParaRPr lang="en-IN" i="1"/>
          </a:p>
        </p:txBody>
      </p:sp>
    </p:spTree>
    <p:extLst>
      <p:ext uri="{BB962C8B-B14F-4D97-AF65-F5344CB8AC3E}">
        <p14:creationId xmlns:p14="http://schemas.microsoft.com/office/powerpoint/2010/main" val="192518860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F7D744FC-1EAE-4B5C-96DE-7E6204296C44}"/>
              </a:ext>
            </a:extLst>
          </p:cNvPr>
          <p:cNvSpPr/>
          <p:nvPr/>
        </p:nvSpPr>
        <p:spPr>
          <a:xfrm>
            <a:off x="1420838" y="598604"/>
            <a:ext cx="8806375" cy="3813288"/>
          </a:xfrm>
          <a:prstGeom prst="rect">
            <a:avLst/>
          </a:prstGeom>
        </p:spPr>
        <p:txBody>
          <a:bodyPr wrap="square">
            <a:spAutoFit/>
          </a:bodyPr>
          <a:lstStyle/>
          <a:p>
            <a:pPr algn="just">
              <a:lnSpc>
                <a:spcPct val="200000"/>
              </a:lnSpc>
            </a:pPr>
            <a:r>
              <a:rPr lang="en-US" sz="2400" b="1">
                <a:solidFill>
                  <a:srgbClr val="FFFF00"/>
                </a:solidFill>
                <a:latin typeface="Arial" panose="020b0604020202020204" pitchFamily="34" charset="0"/>
                <a:cs typeface="Arial" panose="020b0604020202020204" pitchFamily="34" charset="0"/>
              </a:rPr>
              <a:t>Activity: Solve this </a:t>
            </a:r>
          </a:p>
          <a:p>
            <a:pPr algn="just">
              <a:lnSpc>
                <a:spcPct val="200000"/>
              </a:lnSpc>
            </a:pPr>
            <a:r>
              <a:rPr lang="en-US" sz="2000">
                <a:latin typeface="Arial" panose="020b0604020202020204" pitchFamily="34" charset="0"/>
                <a:cs typeface="Arial" panose="020b0604020202020204" pitchFamily="34" charset="0"/>
              </a:rPr>
              <a:t>When two plants (A and B) belonging to the same genus but different species are crossed, the F1 hybrid is viable and has more ornate flowers. Unfortunately, this hybrid is sterile and can only be propagated by vegetative cuttings. Explain the sterility of the hybrid and what would have to occur for the sterility of this hybrid to be reversed.</a:t>
            </a:r>
          </a:p>
        </p:txBody>
      </p:sp>
    </p:spTree>
    <p:extLst>
      <p:ext uri="{BB962C8B-B14F-4D97-AF65-F5344CB8AC3E}">
        <p14:creationId xmlns:p14="http://schemas.microsoft.com/office/powerpoint/2010/main" val="337280858"/>
      </p:ext>
    </p:extLst>
  </p:cSld>
  <p:clrMapOvr>
    <a:masterClrMapping/>
  </p:clrMapOvr>
  <p:transition spd="slow">
    <p:randomBar dir="vert"/>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401A0CFE-F241-4F8D-BC57-D0DE0619195F}"/>
              </a:ext>
            </a:extLst>
          </p:cNvPr>
          <p:cNvSpPr/>
          <p:nvPr/>
        </p:nvSpPr>
        <p:spPr>
          <a:xfrm>
            <a:off x="211015" y="576775"/>
            <a:ext cx="11830930" cy="5009833"/>
          </a:xfrm>
          <a:prstGeom prst="rect">
            <a:avLst/>
          </a:prstGeom>
        </p:spPr>
        <p:txBody>
          <a:bodyPr wrap="square">
            <a:spAutoFit/>
          </a:bodyPr>
          <a:lstStyle/>
          <a:p>
            <a:pPr algn="just">
              <a:lnSpc>
                <a:spcPct val="150000"/>
              </a:lnSpc>
            </a:pPr>
            <a:r>
              <a:rPr lang="en-US" sz="2400" b="1">
                <a:solidFill>
                  <a:srgbClr val="FFFF00"/>
                </a:solidFill>
                <a:latin typeface="Arial" panose="020b0604020202020204" pitchFamily="34" charset="0"/>
                <a:cs typeface="Arial" panose="020b0604020202020204" pitchFamily="34" charset="0"/>
              </a:rPr>
              <a:t>Significance of Ploidy</a:t>
            </a:r>
          </a:p>
          <a:p>
            <a:pPr algn="just">
              <a:lnSpc>
                <a:spcPct val="150000"/>
              </a:lnSpc>
            </a:pPr>
            <a:r>
              <a:rPr lang="en-US" sz="2400">
                <a:latin typeface="Arial" panose="020b0604020202020204" pitchFamily="34" charset="0"/>
                <a:cs typeface="Arial" panose="020b0604020202020204" pitchFamily="34" charset="0"/>
              </a:rPr>
              <a:t> 	• Many polyploids are more vigorous and more adaptable than diploids.</a:t>
            </a:r>
          </a:p>
          <a:p>
            <a:pPr algn="just">
              <a:lnSpc>
                <a:spcPct val="150000"/>
              </a:lnSpc>
            </a:pPr>
            <a:r>
              <a:rPr lang="en-US" sz="2400">
                <a:latin typeface="Arial" panose="020b0604020202020204" pitchFamily="34" charset="0"/>
                <a:cs typeface="Arial" panose="020b0604020202020204" pitchFamily="34" charset="0"/>
              </a:rPr>
              <a:t> 	• Many ornamental plants are autotetraploids and have larger flower and longer </a:t>
            </a:r>
          </a:p>
          <a:p>
            <a:pPr algn="just">
              <a:lnSpc>
                <a:spcPct val="150000"/>
              </a:lnSpc>
            </a:pPr>
            <a:r>
              <a:rPr lang="en-US" sz="2400">
                <a:latin typeface="Arial" panose="020b0604020202020204" pitchFamily="34" charset="0"/>
                <a:cs typeface="Arial" panose="020b0604020202020204" pitchFamily="34" charset="0"/>
              </a:rPr>
              <a:t>		flowering duration than diploids. </a:t>
            </a:r>
          </a:p>
          <a:p>
            <a:pPr algn="just">
              <a:lnSpc>
                <a:spcPct val="150000"/>
              </a:lnSpc>
            </a:pPr>
            <a:r>
              <a:rPr lang="en-US" sz="2400">
                <a:latin typeface="Arial" panose="020b0604020202020204" pitchFamily="34" charset="0"/>
                <a:cs typeface="Arial" panose="020b0604020202020204" pitchFamily="34" charset="0"/>
              </a:rPr>
              <a:t>	• Autopolyploids usually have increase in fresh weight due to more water content. </a:t>
            </a:r>
          </a:p>
          <a:p>
            <a:pPr algn="just">
              <a:lnSpc>
                <a:spcPct val="150000"/>
              </a:lnSpc>
            </a:pPr>
            <a:r>
              <a:rPr lang="en-US" sz="2400">
                <a:latin typeface="Arial" panose="020b0604020202020204" pitchFamily="34" charset="0"/>
                <a:cs typeface="Arial" panose="020b0604020202020204" pitchFamily="34" charset="0"/>
              </a:rPr>
              <a:t>	• Aneuploids are useful to determine the phenotypic effects of loss or gain of </a:t>
            </a:r>
          </a:p>
          <a:p>
            <a:pPr algn="just">
              <a:lnSpc>
                <a:spcPct val="150000"/>
              </a:lnSpc>
            </a:pPr>
            <a:r>
              <a:rPr lang="en-US" sz="2400">
                <a:latin typeface="Arial" panose="020b0604020202020204" pitchFamily="34" charset="0"/>
                <a:cs typeface="Arial" panose="020b0604020202020204" pitchFamily="34" charset="0"/>
              </a:rPr>
              <a:t>		different chromosomes.</a:t>
            </a:r>
          </a:p>
          <a:p>
            <a:pPr algn="just">
              <a:lnSpc>
                <a:spcPct val="150000"/>
              </a:lnSpc>
            </a:pPr>
            <a:r>
              <a:rPr lang="en-US" sz="2400">
                <a:latin typeface="Arial" panose="020b0604020202020204" pitchFamily="34" charset="0"/>
                <a:cs typeface="Arial" panose="020b0604020202020204" pitchFamily="34" charset="0"/>
              </a:rPr>
              <a:t> 	• Many angiosperms are allopolyploids and they play a role in an evolution of </a:t>
            </a:r>
          </a:p>
          <a:p>
            <a:pPr algn="just">
              <a:lnSpc>
                <a:spcPct val="150000"/>
              </a:lnSpc>
            </a:pPr>
            <a:r>
              <a:rPr lang="en-US" sz="2400">
                <a:latin typeface="Arial" panose="020b0604020202020204" pitchFamily="34" charset="0"/>
                <a:cs typeface="Arial" panose="020b0604020202020204" pitchFamily="34" charset="0"/>
              </a:rPr>
              <a:t>		plants. </a:t>
            </a:r>
            <a:endParaRPr lang="en-IN"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0214499"/>
      </p:ext>
    </p:extLst>
  </p:cSld>
  <p:clrMapOvr>
    <a:masterClrMapping/>
  </p:clrMapOvr>
  <p:transition spd="slow">
    <p:randomBar dir="vert"/>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D04648B4-7AA5-48E9-9A68-0B2014F55589}"/>
              </a:ext>
            </a:extLst>
          </p:cNvPr>
          <p:cNvSpPr/>
          <p:nvPr/>
        </p:nvSpPr>
        <p:spPr>
          <a:xfrm>
            <a:off x="3048000" y="-101598"/>
            <a:ext cx="6096000" cy="830997"/>
          </a:xfrm>
          <a:prstGeom prst="rect">
            <a:avLst/>
          </a:prstGeom>
        </p:spPr>
        <p:txBody>
          <a:bodyPr>
            <a:spAutoFit/>
          </a:bodyPr>
          <a:lstStyle/>
          <a:p>
            <a:pPr algn="ctr"/>
            <a:r>
              <a:rPr lang="en-IN" sz="2400" b="1">
                <a:solidFill>
                  <a:srgbClr val="FFFF00"/>
                </a:solidFill>
                <a:latin typeface="Arial" panose="020b0604020202020204" pitchFamily="34" charset="0"/>
                <a:cs typeface="Arial" panose="020b0604020202020204" pitchFamily="34" charset="0"/>
              </a:rPr>
              <a:t> Structural changes in chromosome (Structural chromosomal aberration)</a:t>
            </a:r>
          </a:p>
        </p:txBody>
      </p:sp>
      <p:pic>
        <p:nvPicPr>
          <p:cNvPr id="3" name="Picture 2">
            <a:extLst>
              <a:ext uri="{FF2B5EF4-FFF2-40B4-BE49-F238E27FC236}">
                <a16:creationId xmlns:a16="http://schemas.microsoft.com/office/drawing/2014/main" xmlns="" id="{A68A6D75-91CC-42B3-B078-B7D41A9A1865}"/>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3000" contrast="87000"/>
                    </a14:imgEffect>
                  </a14:imgLayer>
                </a14:imgProps>
              </a:ext>
            </a:extLst>
          </a:blip>
          <a:srcRect l="4384" t="8003" r="6769" b="1491"/>
          <a:stretch>
            <a:fillRect/>
          </a:stretch>
        </p:blipFill>
        <p:spPr>
          <a:xfrm>
            <a:off x="534572" y="729399"/>
            <a:ext cx="10832123" cy="6121570"/>
          </a:xfrm>
          <a:prstGeom prst="rect">
            <a:avLst/>
          </a:prstGeom>
        </p:spPr>
      </p:pic>
    </p:spTree>
    <p:extLst>
      <p:ext uri="{BB962C8B-B14F-4D97-AF65-F5344CB8AC3E}">
        <p14:creationId xmlns:p14="http://schemas.microsoft.com/office/powerpoint/2010/main" val="2608620398"/>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30">
            <a:extLst>
              <a:ext uri="{FF2B5EF4-FFF2-40B4-BE49-F238E27FC236}">
                <a16:creationId xmlns:a16="http://schemas.microsoft.com/office/drawing/2014/main" xmlns="" id="{D1FF1C1D-1F55-4DBD-BC84-F150BC02DF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5000" contrast="43000"/>
                    </a14:imgEffect>
                  </a14:imgLayer>
                </a14:imgProps>
              </a:ext>
              <a:ext uri="{28A0092B-C50C-407E-A947-70E740481C1C}">
                <a14:useLocalDpi xmlns:a14="http://schemas.microsoft.com/office/drawing/2010/main" val="0"/>
              </a:ext>
            </a:extLst>
          </a:blip>
          <a:srcRect l="19853" t="32994" r="19118" b="22787"/>
          <a:stretch>
            <a:fillRect/>
          </a:stretch>
        </p:blipFill>
        <p:spPr bwMode="auto">
          <a:xfrm>
            <a:off x="-27909" y="1177264"/>
            <a:ext cx="12219909" cy="4979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4D216533-38C7-463F-AB25-4F72D2CF7F8E}"/>
              </a:ext>
            </a:extLst>
          </p:cNvPr>
          <p:cNvSpPr/>
          <p:nvPr/>
        </p:nvSpPr>
        <p:spPr>
          <a:xfrm>
            <a:off x="1603719" y="700773"/>
            <a:ext cx="1856933" cy="523220"/>
          </a:xfrm>
          <a:prstGeom prst="rect">
            <a:avLst/>
          </a:prstGeom>
        </p:spPr>
        <p:txBody>
          <a:bodyPr wrap="square">
            <a:spAutoFit/>
          </a:bodyPr>
          <a:lstStyle/>
          <a:p>
            <a:pPr algn="ctr"/>
            <a:r>
              <a:rPr lang="en-IN" sz="2800" b="1">
                <a:solidFill>
                  <a:srgbClr val="FFFF00"/>
                </a:solidFill>
                <a:latin typeface="Arial" panose="020b0604020202020204" pitchFamily="34" charset="0"/>
                <a:cs typeface="Arial" panose="020b0604020202020204" pitchFamily="34" charset="0"/>
              </a:rPr>
              <a:t>Inversion</a:t>
            </a:r>
          </a:p>
        </p:txBody>
      </p:sp>
      <p:sp>
        <p:nvSpPr>
          <p:cNvPr id="4" name="Rectangle 3">
            <a:extLst>
              <a:ext uri="{FF2B5EF4-FFF2-40B4-BE49-F238E27FC236}">
                <a16:creationId xmlns:a16="http://schemas.microsoft.com/office/drawing/2014/main" xmlns="" id="{7000A634-2D55-422D-AD2C-45ED599BF954}"/>
              </a:ext>
            </a:extLst>
          </p:cNvPr>
          <p:cNvSpPr/>
          <p:nvPr/>
        </p:nvSpPr>
        <p:spPr>
          <a:xfrm>
            <a:off x="8595116" y="777717"/>
            <a:ext cx="2184252" cy="461665"/>
          </a:xfrm>
          <a:prstGeom prst="rect">
            <a:avLst/>
          </a:prstGeom>
        </p:spPr>
        <p:txBody>
          <a:bodyPr wrap="none">
            <a:spAutoFit/>
          </a:bodyPr>
          <a:lstStyle/>
          <a:p>
            <a:r>
              <a:rPr lang="en-IN" sz="2400" b="1">
                <a:solidFill>
                  <a:srgbClr val="FFFF00"/>
                </a:solidFill>
                <a:latin typeface="Arial" panose="020b0604020202020204" pitchFamily="34" charset="0"/>
                <a:cs typeface="Arial" panose="020b0604020202020204" pitchFamily="34" charset="0"/>
              </a:rPr>
              <a:t>Translocation</a:t>
            </a:r>
          </a:p>
        </p:txBody>
      </p:sp>
    </p:spTree>
    <p:extLst>
      <p:ext uri="{BB962C8B-B14F-4D97-AF65-F5344CB8AC3E}">
        <p14:creationId xmlns:p14="http://schemas.microsoft.com/office/powerpoint/2010/main" val="114430363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9" name="Group 8">
            <a:extLst>
              <a:ext uri="{FF2B5EF4-FFF2-40B4-BE49-F238E27FC236}">
                <a16:creationId xmlns:a16="http://schemas.microsoft.com/office/drawing/2014/main" xmlns="" id="{F0831E52-3563-4E18-A0D0-F9CE960FA04C}"/>
              </a:ext>
            </a:extLst>
          </p:cNvPr>
          <p:cNvGrpSpPr/>
          <p:nvPr/>
        </p:nvGrpSpPr>
        <p:grpSpPr>
          <a:xfrm>
            <a:off x="1326001" y="290360"/>
            <a:ext cx="7837875" cy="5602030"/>
            <a:chOff x="2009510" y="562708"/>
            <a:chExt cx="7837875" cy="5602030"/>
          </a:xfrm>
        </p:grpSpPr>
        <p:sp>
          <p:nvSpPr>
            <p:cNvPr id="10" name="Cube 9">
              <a:extLst>
                <a:ext uri="{FF2B5EF4-FFF2-40B4-BE49-F238E27FC236}">
                  <a16:creationId xmlns:a16="http://schemas.microsoft.com/office/drawing/2014/main" xmlns="" id="{3F55C046-92CC-494C-8790-AA127957F540}"/>
                </a:ext>
              </a:extLst>
            </p:cNvPr>
            <p:cNvSpPr/>
            <p:nvPr/>
          </p:nvSpPr>
          <p:spPr>
            <a:xfrm>
              <a:off x="2028906" y="562708"/>
              <a:ext cx="7818479" cy="5602030"/>
            </a:xfrm>
            <a:prstGeom prst="cube">
              <a:avLst>
                <a:gd name="adj" fmla="val 7373"/>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b="1">
                <a:solidFill>
                  <a:srgbClr val="000000"/>
                </a:solidFill>
              </a:endParaRPr>
            </a:p>
          </p:txBody>
        </p:sp>
        <p:pic>
          <p:nvPicPr>
            <p:cNvPr id="11" name="Picture 2" descr="Related image">
              <a:extLst>
                <a:ext uri="{FF2B5EF4-FFF2-40B4-BE49-F238E27FC236}">
                  <a16:creationId xmlns:a16="http://schemas.microsoft.com/office/drawing/2014/main" xmlns="" id="{9762586F-BDC9-4420-B78F-0D4A010F426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9510" y="1012867"/>
              <a:ext cx="7429912" cy="5151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4672415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9" name="Group 8">
            <a:extLst>
              <a:ext uri="{FF2B5EF4-FFF2-40B4-BE49-F238E27FC236}">
                <a16:creationId xmlns:a16="http://schemas.microsoft.com/office/drawing/2014/main" xmlns="" id="{7CABE20E-E343-4576-8A5B-856CA52ABE81}"/>
              </a:ext>
            </a:extLst>
          </p:cNvPr>
          <p:cNvGrpSpPr/>
          <p:nvPr/>
        </p:nvGrpSpPr>
        <p:grpSpPr>
          <a:xfrm>
            <a:off x="2177062" y="459172"/>
            <a:ext cx="7837875" cy="5602030"/>
            <a:chOff x="2009510" y="562708"/>
            <a:chExt cx="7837875" cy="5602030"/>
          </a:xfrm>
        </p:grpSpPr>
        <p:sp>
          <p:nvSpPr>
            <p:cNvPr id="10" name="Cube 9">
              <a:extLst>
                <a:ext uri="{FF2B5EF4-FFF2-40B4-BE49-F238E27FC236}">
                  <a16:creationId xmlns:a16="http://schemas.microsoft.com/office/drawing/2014/main" xmlns="" id="{84C65B3C-D27A-4866-8D5D-8898D90FC599}"/>
                </a:ext>
              </a:extLst>
            </p:cNvPr>
            <p:cNvSpPr/>
            <p:nvPr/>
          </p:nvSpPr>
          <p:spPr>
            <a:xfrm>
              <a:off x="2028906" y="562708"/>
              <a:ext cx="7818479" cy="5602030"/>
            </a:xfrm>
            <a:prstGeom prst="cube">
              <a:avLst>
                <a:gd name="adj" fmla="val 7373"/>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7200" b="1">
                <a:solidFill>
                  <a:srgbClr val="000000"/>
                </a:solidFill>
              </a:endParaRPr>
            </a:p>
          </p:txBody>
        </p:sp>
        <p:pic>
          <p:nvPicPr>
            <p:cNvPr id="11" name="Picture 2" descr="Related image">
              <a:extLst>
                <a:ext uri="{FF2B5EF4-FFF2-40B4-BE49-F238E27FC236}">
                  <a16:creationId xmlns:a16="http://schemas.microsoft.com/office/drawing/2014/main" xmlns="" id="{92F47A31-FB4C-4E68-916E-47FF18C3C4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09510" y="1012867"/>
              <a:ext cx="7429912" cy="515187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xmlns="" id="{59A115F0-2D90-4DF7-BDB0-42B6B227E17F}"/>
              </a:ext>
            </a:extLst>
          </p:cNvPr>
          <p:cNvPicPr>
            <a:picLocks noChangeAspect="1"/>
          </p:cNvPicPr>
          <p:nvPr/>
        </p:nvPicPr>
        <p:blipFill>
          <a:blip r:embed="rId3"/>
          <a:stretch>
            <a:fillRect/>
          </a:stretch>
        </p:blipFill>
        <p:spPr>
          <a:xfrm>
            <a:off x="4395508" y="3983588"/>
            <a:ext cx="4048095" cy="1201016"/>
          </a:xfrm>
          <a:prstGeom prst="rect">
            <a:avLst/>
          </a:prstGeom>
        </p:spPr>
      </p:pic>
    </p:spTree>
    <p:extLst>
      <p:ext uri="{BB962C8B-B14F-4D97-AF65-F5344CB8AC3E}">
        <p14:creationId xmlns:p14="http://schemas.microsoft.com/office/powerpoint/2010/main" val="18329621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12"/>
                                        </p:tgtEl>
                                      </p:cBhvr>
                                    </p:animEffect>
                                    <p:anim calcmode="lin" valueType="num">
                                      <p:cBhvr>
                                        <p:cTn id="7" dur="1822" tmFilter="0,0; 0.14,0.31; 0.43,0.73; 0.71,0.91; 1.0,1.0">
                                          <p:stCondLst>
                                            <p:cond delay="0"/>
                                          </p:stCondLst>
                                        </p:cTn>
                                        <p:tgtEl>
                                          <p:spTgt spid="1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1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12"/>
                                        </p:tgtEl>
                                        <p:attrNameLst>
                                          <p:attrName>ppt_y</p:attrName>
                                        </p:attrNameLst>
                                      </p:cBhvr>
                                      <p:tavLst>
                                        <p:tav tm="0">
                                          <p:val>
                                            <p:strVal val="ppt_y"/>
                                          </p:val>
                                        </p:tav>
                                        <p:tav tm="100000">
                                          <p:val>
                                            <p:strVal val="ppt_y+ppt_h"/>
                                          </p:val>
                                        </p:tav>
                                      </p:tavLst>
                                    </p:anim>
                                    <p:animScale>
                                      <p:cBhvr>
                                        <p:cTn id="14" dur="26">
                                          <p:stCondLst>
                                            <p:cond delay="620"/>
                                          </p:stCondLst>
                                        </p:cTn>
                                        <p:tgtEl>
                                          <p:spTgt spid="12"/>
                                        </p:tgtEl>
                                      </p:cBhvr>
                                      <p:to x="100000" y="60000"/>
                                    </p:animScale>
                                    <p:animScale>
                                      <p:cBhvr>
                                        <p:cTn id="15" dur="166" decel="50000">
                                          <p:stCondLst>
                                            <p:cond delay="646"/>
                                          </p:stCondLst>
                                        </p:cTn>
                                        <p:tgtEl>
                                          <p:spTgt spid="12"/>
                                        </p:tgtEl>
                                      </p:cBhvr>
                                      <p:to x="100000" y="100000"/>
                                    </p:animScale>
                                    <p:animScale>
                                      <p:cBhvr>
                                        <p:cTn id="16" dur="26">
                                          <p:stCondLst>
                                            <p:cond delay="1312"/>
                                          </p:stCondLst>
                                        </p:cTn>
                                        <p:tgtEl>
                                          <p:spTgt spid="12"/>
                                        </p:tgtEl>
                                      </p:cBhvr>
                                      <p:to x="100000" y="80000"/>
                                    </p:animScale>
                                    <p:animScale>
                                      <p:cBhvr>
                                        <p:cTn id="17" dur="166" decel="50000">
                                          <p:stCondLst>
                                            <p:cond delay="1338"/>
                                          </p:stCondLst>
                                        </p:cTn>
                                        <p:tgtEl>
                                          <p:spTgt spid="12"/>
                                        </p:tgtEl>
                                      </p:cBhvr>
                                      <p:to x="100000" y="100000"/>
                                    </p:animScale>
                                    <p:animScale>
                                      <p:cBhvr>
                                        <p:cTn id="18" dur="26">
                                          <p:stCondLst>
                                            <p:cond delay="1642"/>
                                          </p:stCondLst>
                                        </p:cTn>
                                        <p:tgtEl>
                                          <p:spTgt spid="12"/>
                                        </p:tgtEl>
                                      </p:cBhvr>
                                      <p:to x="100000" y="90000"/>
                                    </p:animScale>
                                    <p:animScale>
                                      <p:cBhvr>
                                        <p:cTn id="19" dur="166" decel="50000">
                                          <p:stCondLst>
                                            <p:cond delay="1668"/>
                                          </p:stCondLst>
                                        </p:cTn>
                                        <p:tgtEl>
                                          <p:spTgt spid="12"/>
                                        </p:tgtEl>
                                      </p:cBhvr>
                                      <p:to x="100000" y="100000"/>
                                    </p:animScale>
                                    <p:animScale>
                                      <p:cBhvr>
                                        <p:cTn id="20" dur="26">
                                          <p:stCondLst>
                                            <p:cond delay="1808"/>
                                          </p:stCondLst>
                                        </p:cTn>
                                        <p:tgtEl>
                                          <p:spTgt spid="12"/>
                                        </p:tgtEl>
                                      </p:cBhvr>
                                      <p:to x="100000" y="95000"/>
                                    </p:animScale>
                                    <p:animScale>
                                      <p:cBhvr>
                                        <p:cTn id="21" dur="166" decel="50000">
                                          <p:stCondLst>
                                            <p:cond delay="1834"/>
                                          </p:stCondLst>
                                        </p:cTn>
                                        <p:tgtEl>
                                          <p:spTgt spid="12"/>
                                        </p:tgtEl>
                                      </p:cBhvr>
                                      <p:to x="100000" y="100000"/>
                                    </p:animScale>
                                    <p:set>
                                      <p:cBhvr>
                                        <p:cTn id="2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CE09CA24-18BE-40B7-AFEA-D693DA5D14CA}"/>
              </a:ext>
            </a:extLst>
          </p:cNvPr>
          <p:cNvSpPr/>
          <p:nvPr/>
        </p:nvSpPr>
        <p:spPr>
          <a:xfrm>
            <a:off x="925193" y="29680"/>
            <a:ext cx="10341614" cy="646331"/>
          </a:xfrm>
          <a:prstGeom prst="rect">
            <a:avLst/>
          </a:prstGeom>
        </p:spPr>
        <p:txBody>
          <a:bodyPr wrap="none">
            <a:spAutoFit/>
          </a:bodyPr>
          <a:lstStyle/>
          <a:p>
            <a:r>
              <a:rPr lang="en-IN" sz="3600" b="1">
                <a:solidFill>
                  <a:srgbClr val="FFFF00"/>
                </a:solidFill>
              </a:rPr>
              <a:t> Support for chromosomal theory of heredity </a:t>
            </a:r>
          </a:p>
        </p:txBody>
      </p:sp>
      <p:sp>
        <p:nvSpPr>
          <p:cNvPr id="4" name="Rectangle 3">
            <a:extLst>
              <a:ext uri="{FF2B5EF4-FFF2-40B4-BE49-F238E27FC236}">
                <a16:creationId xmlns:a16="http://schemas.microsoft.com/office/drawing/2014/main" xmlns="" id="{DD91D55C-B567-4EF4-A95B-AF61E6EE9CD3}"/>
              </a:ext>
            </a:extLst>
          </p:cNvPr>
          <p:cNvSpPr/>
          <p:nvPr/>
        </p:nvSpPr>
        <p:spPr>
          <a:xfrm>
            <a:off x="5675084" y="972235"/>
            <a:ext cx="6516915" cy="5016758"/>
          </a:xfrm>
          <a:prstGeom prst="rect">
            <a:avLst/>
          </a:prstGeom>
        </p:spPr>
        <p:txBody>
          <a:bodyPr wrap="square">
            <a:spAutoFit/>
          </a:bodyPr>
          <a:lstStyle/>
          <a:p>
            <a:pPr marL="457200" indent="-457200">
              <a:buFont typeface="Arial" panose="020b0604020202020204" pitchFamily="34" charset="0"/>
              <a:buChar char="•"/>
            </a:pPr>
            <a:r>
              <a:rPr lang="en-US" sz="3200" b="1">
                <a:solidFill>
                  <a:schemeClr val="accent2">
                    <a:lumMod val="40000"/>
                    <a:lumOff val="60000"/>
                  </a:schemeClr>
                </a:solidFill>
                <a:latin typeface="Calibri" panose="020f0502020204030204" pitchFamily="34" charset="0"/>
                <a:cs typeface="Calibri" panose="020f0502020204030204" pitchFamily="34" charset="0"/>
              </a:rPr>
              <a:t>Thomas Hunt Morgan (1910) on the fruit fly </a:t>
            </a:r>
            <a:r>
              <a:rPr lang="en-US" sz="3200" b="1" i="1">
                <a:solidFill>
                  <a:schemeClr val="accent2">
                    <a:lumMod val="40000"/>
                    <a:lumOff val="60000"/>
                  </a:schemeClr>
                </a:solidFill>
                <a:latin typeface="Calibri" panose="020f0502020204030204" pitchFamily="34" charset="0"/>
                <a:cs typeface="Calibri" panose="020f0502020204030204" pitchFamily="34" charset="0"/>
              </a:rPr>
              <a:t>Drosophila melanogaster</a:t>
            </a:r>
            <a:r>
              <a:rPr lang="en-US" sz="3200" b="1">
                <a:solidFill>
                  <a:schemeClr val="accent2">
                    <a:lumMod val="40000"/>
                    <a:lumOff val="60000"/>
                  </a:schemeClr>
                </a:solidFill>
                <a:latin typeface="Calibri" panose="020f0502020204030204" pitchFamily="34" charset="0"/>
                <a:cs typeface="Calibri" panose="020f0502020204030204" pitchFamily="34" charset="0"/>
              </a:rPr>
              <a:t> (2n=8).</a:t>
            </a:r>
          </a:p>
          <a:p>
            <a:pPr marL="457200" indent="-457200">
              <a:buFont typeface="Arial" panose="020b0604020202020204" pitchFamily="34" charset="0"/>
              <a:buChar char="•"/>
            </a:pPr>
            <a:r>
              <a:rPr lang="en-US" sz="3200" b="1">
                <a:solidFill>
                  <a:schemeClr val="accent2">
                    <a:lumMod val="40000"/>
                    <a:lumOff val="60000"/>
                  </a:schemeClr>
                </a:solidFill>
                <a:latin typeface="Calibri" panose="020f0502020204030204" pitchFamily="34" charset="0"/>
                <a:cs typeface="Calibri" panose="020f0502020204030204" pitchFamily="34" charset="0"/>
              </a:rPr>
              <a:t>The gene for red and white eye colour are present on the X chromosome only absent in Y chromosome.</a:t>
            </a:r>
          </a:p>
          <a:p>
            <a:pPr marL="457200" indent="-457200">
              <a:buFont typeface="Arial" panose="020b0604020202020204" pitchFamily="34" charset="0"/>
              <a:buChar char="•"/>
            </a:pPr>
            <a:r>
              <a:rPr lang="en-US" sz="3200" b="1">
                <a:solidFill>
                  <a:schemeClr val="accent2">
                    <a:lumMod val="40000"/>
                    <a:lumOff val="60000"/>
                  </a:schemeClr>
                </a:solidFill>
                <a:latin typeface="Calibri" panose="020f0502020204030204" pitchFamily="34" charset="0"/>
                <a:cs typeface="Calibri" panose="020f0502020204030204" pitchFamily="34" charset="0"/>
              </a:rPr>
              <a:t>This study support that genes located on chromosomes.</a:t>
            </a:r>
          </a:p>
          <a:p>
            <a:pPr marL="457200" indent="-457200">
              <a:buFont typeface="Arial" panose="020b0604020202020204" pitchFamily="34" charset="0"/>
              <a:buChar char="•"/>
            </a:pPr>
            <a:r>
              <a:rPr lang="en-US" sz="3200" b="1">
                <a:solidFill>
                  <a:schemeClr val="accent2">
                    <a:lumMod val="40000"/>
                    <a:lumOff val="60000"/>
                  </a:schemeClr>
                </a:solidFill>
                <a:latin typeface="Calibri" panose="020f0502020204030204" pitchFamily="34" charset="0"/>
                <a:cs typeface="Calibri" panose="020f0502020204030204" pitchFamily="34" charset="0"/>
              </a:rPr>
              <a:t>Also an example for sex linkage</a:t>
            </a:r>
            <a:endParaRPr lang="en-IN" sz="3200" b="1">
              <a:solidFill>
                <a:schemeClr val="accent2">
                  <a:lumMod val="40000"/>
                  <a:lumOff val="6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535A91F5-C23F-4627-BBAE-0435D223435C}"/>
              </a:ext>
            </a:extLst>
          </p:cNvPr>
          <p:cNvPicPr/>
          <p:nvPr/>
        </p:nvPicPr>
        <p:blipFill>
          <a:blip r:embed="rId2"/>
          <a:srcRect r="43336"/>
          <a:stretch>
            <a:fillRect/>
          </a:stretch>
        </p:blipFill>
        <p:spPr bwMode="auto">
          <a:xfrm>
            <a:off x="0" y="676011"/>
            <a:ext cx="5675084" cy="61819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014762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xmlns="" id="{A997276F-43A7-4493-B47B-17BD1117D069}"/>
              </a:ext>
            </a:extLst>
          </p:cNvPr>
          <p:cNvSpPr/>
          <p:nvPr/>
        </p:nvSpPr>
        <p:spPr>
          <a:xfrm>
            <a:off x="0" y="0"/>
            <a:ext cx="12192000" cy="584775"/>
          </a:xfrm>
          <a:prstGeom prst="rect">
            <a:avLst/>
          </a:prstGeom>
        </p:spPr>
        <p:txBody>
          <a:bodyPr wrap="square">
            <a:spAutoFit/>
          </a:bodyPr>
          <a:lstStyle/>
          <a:p>
            <a:pPr algn="ctr"/>
            <a:r>
              <a:rPr lang="en-US" sz="3200" b="1">
                <a:solidFill>
                  <a:srgbClr val="FFFF00"/>
                </a:solidFill>
              </a:rPr>
              <a:t> Comparison between gene and chromosome behaviour </a:t>
            </a:r>
            <a:endParaRPr lang="en-IN" sz="3200" b="1">
              <a:solidFill>
                <a:srgbClr val="FFFF00"/>
              </a:solidFill>
            </a:endParaRPr>
          </a:p>
        </p:txBody>
      </p:sp>
      <p:pic>
        <p:nvPicPr>
          <p:cNvPr id="4" name="Picture 3">
            <a:extLst>
              <a:ext uri="{FF2B5EF4-FFF2-40B4-BE49-F238E27FC236}">
                <a16:creationId xmlns:a16="http://schemas.microsoft.com/office/drawing/2014/main" xmlns="" id="{870971A3-ACC9-4B9D-AA6F-4E92BF3BFE4F}"/>
              </a:ext>
            </a:extLst>
          </p:cNvPr>
          <p:cNvPicPr/>
          <p:nvPr/>
        </p:nvPicPr>
        <p:blipFill>
          <a:blip r:embed="rId2"/>
          <a:srcRect l="10304" t="4730" r="40671" b="1872"/>
          <a:stretch>
            <a:fillRect/>
          </a:stretch>
        </p:blipFill>
        <p:spPr bwMode="auto">
          <a:xfrm>
            <a:off x="116114" y="624567"/>
            <a:ext cx="6557509" cy="5608865"/>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xmlns="" id="{A9E651EB-5628-49AB-9A4D-F411C80F8161}"/>
              </a:ext>
            </a:extLst>
          </p:cNvPr>
          <p:cNvSpPr/>
          <p:nvPr/>
        </p:nvSpPr>
        <p:spPr>
          <a:xfrm>
            <a:off x="310161" y="6273224"/>
            <a:ext cx="5962530" cy="400110"/>
          </a:xfrm>
          <a:prstGeom prst="rect">
            <a:avLst/>
          </a:prstGeom>
          <a:solidFill>
            <a:srgbClr val="00FF00"/>
          </a:solidFill>
        </p:spPr>
        <p:txBody>
          <a:bodyPr wrap="none">
            <a:spAutoFit/>
          </a:bodyPr>
          <a:lstStyle/>
          <a:p>
            <a:r>
              <a:rPr lang="en-IN" sz="2000">
                <a:solidFill>
                  <a:schemeClr val="tx2">
                    <a:lumMod val="10000"/>
                  </a:schemeClr>
                </a:solidFill>
              </a:rPr>
              <a:t>Comparison of chromosome and gene behaviour</a:t>
            </a:r>
          </a:p>
        </p:txBody>
      </p:sp>
      <p:pic>
        <p:nvPicPr>
          <p:cNvPr id="2" name="Picture 1">
            <a:extLst>
              <a:ext uri="{FF2B5EF4-FFF2-40B4-BE49-F238E27FC236}">
                <a16:creationId xmlns:a16="http://schemas.microsoft.com/office/drawing/2014/main" xmlns="" id="{386B3865-31C2-4780-BD20-3EE39D78EC2E}"/>
              </a:ext>
            </a:extLst>
          </p:cNvPr>
          <p:cNvPicPr>
            <a:picLocks noChangeAspect="1"/>
          </p:cNvPicPr>
          <p:nvPr/>
        </p:nvPicPr>
        <p:blipFill>
          <a:blip r:embed="rId3"/>
          <a:srcRect l="11514" t="13128" r="47711" b="24683"/>
          <a:stretch>
            <a:fillRect/>
          </a:stretch>
        </p:blipFill>
        <p:spPr>
          <a:xfrm>
            <a:off x="6673623" y="584775"/>
            <a:ext cx="5519501" cy="5608864"/>
          </a:xfrm>
          <a:prstGeom prst="rect">
            <a:avLst/>
          </a:prstGeom>
        </p:spPr>
      </p:pic>
    </p:spTree>
    <p:extLst>
      <p:ext uri="{BB962C8B-B14F-4D97-AF65-F5344CB8AC3E}">
        <p14:creationId xmlns:p14="http://schemas.microsoft.com/office/powerpoint/2010/main" val="2573022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2">
            <a:extLst>
              <a:ext uri="{FF2B5EF4-FFF2-40B4-BE49-F238E27FC236}">
                <a16:creationId xmlns:a16="http://schemas.microsoft.com/office/drawing/2014/main" xmlns="" id="{A997276F-43A7-4493-B47B-17BD1117D069}"/>
              </a:ext>
            </a:extLst>
          </p:cNvPr>
          <p:cNvSpPr/>
          <p:nvPr/>
        </p:nvSpPr>
        <p:spPr>
          <a:xfrm>
            <a:off x="0" y="0"/>
            <a:ext cx="12192000" cy="584775"/>
          </a:xfrm>
          <a:prstGeom prst="rect">
            <a:avLst/>
          </a:prstGeom>
        </p:spPr>
        <p:txBody>
          <a:bodyPr wrap="square">
            <a:spAutoFit/>
          </a:bodyPr>
          <a:lstStyle/>
          <a:p>
            <a:pPr algn="ctr"/>
            <a:r>
              <a:rPr lang="en-US" sz="3200" b="1">
                <a:solidFill>
                  <a:srgbClr val="FFFF00"/>
                </a:solidFill>
              </a:rPr>
              <a:t>Gene and chromosome behaviour during cell division </a:t>
            </a:r>
            <a:endParaRPr lang="en-IN" sz="3200" b="1">
              <a:solidFill>
                <a:srgbClr val="FFFF00"/>
              </a:solidFill>
            </a:endParaRPr>
          </a:p>
        </p:txBody>
      </p:sp>
      <p:sp>
        <p:nvSpPr>
          <p:cNvPr id="6" name="Rectangle 5">
            <a:extLst>
              <a:ext uri="{FF2B5EF4-FFF2-40B4-BE49-F238E27FC236}">
                <a16:creationId xmlns:a16="http://schemas.microsoft.com/office/drawing/2014/main" xmlns="" id="{4ADF3D41-25B9-4D1B-8B5A-90746509D75F}"/>
              </a:ext>
            </a:extLst>
          </p:cNvPr>
          <p:cNvSpPr/>
          <p:nvPr/>
        </p:nvSpPr>
        <p:spPr>
          <a:xfrm>
            <a:off x="6778171" y="1133243"/>
            <a:ext cx="5297715" cy="4801314"/>
          </a:xfrm>
          <a:prstGeom prst="rect">
            <a:avLst/>
          </a:prstGeom>
        </p:spPr>
        <p:txBody>
          <a:bodyPr wrap="square">
            <a:spAutoFit/>
          </a:bodyPr>
          <a:lstStyle/>
          <a:p>
            <a:pPr marL="285750" indent="-285750">
              <a:buFont typeface="Wingdings" panose="05000000000000000000" pitchFamily="2" charset="2"/>
              <a:buChar char="ü"/>
            </a:pPr>
            <a:r>
              <a:rPr lang="en-US"/>
              <a:t> The alleles of a genotype are found in the </a:t>
            </a:r>
            <a:r>
              <a:rPr lang="en-US">
                <a:solidFill>
                  <a:srgbClr val="FFC000"/>
                </a:solidFill>
              </a:rPr>
              <a:t>same locus </a:t>
            </a:r>
            <a:r>
              <a:rPr lang="en-US"/>
              <a:t>of a homologous chromosome (A/a).</a:t>
            </a:r>
          </a:p>
          <a:p>
            <a:pPr marL="285750" indent="-285750">
              <a:buFont typeface="Wingdings" panose="05000000000000000000" pitchFamily="2" charset="2"/>
              <a:buChar char="ü"/>
            </a:pPr>
            <a:endParaRPr lang="en-IN"/>
          </a:p>
          <a:p>
            <a:pPr marL="285750" indent="-285750">
              <a:buFont typeface="Wingdings" panose="05000000000000000000" pitchFamily="2" charset="2"/>
              <a:buChar char="ü"/>
            </a:pPr>
            <a:r>
              <a:rPr lang="en-US"/>
              <a:t>  In the S phase of meiotic interphase each chromosome </a:t>
            </a:r>
            <a:r>
              <a:rPr lang="en-US">
                <a:solidFill>
                  <a:srgbClr val="FFC000"/>
                </a:solidFill>
              </a:rPr>
              <a:t>replicates</a:t>
            </a:r>
            <a:r>
              <a:rPr lang="en-US"/>
              <a:t> forming two copies of each allele (AA/aa), one on each chromatid. </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The </a:t>
            </a:r>
            <a:r>
              <a:rPr lang="en-US">
                <a:solidFill>
                  <a:srgbClr val="FFC000"/>
                </a:solidFill>
              </a:rPr>
              <a:t>homologous chromosomes segregate</a:t>
            </a:r>
            <a:r>
              <a:rPr lang="en-US"/>
              <a:t> in anaphase I, thereby separating two different alleles (AA) and (aa). </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In anaphase II of meiosis, </a:t>
            </a:r>
            <a:r>
              <a:rPr lang="en-US">
                <a:solidFill>
                  <a:srgbClr val="FFC000"/>
                </a:solidFill>
              </a:rPr>
              <a:t>separation of sister chromatids</a:t>
            </a:r>
            <a:r>
              <a:rPr lang="en-US"/>
              <a:t> of homologous chromosomes takes place. Therefore, each daughter cell (gamete) carries only a single allele (gene) of a character (A), (A), (a) and (a).</a:t>
            </a:r>
            <a:endParaRPr lang="en-IN"/>
          </a:p>
        </p:txBody>
      </p:sp>
      <p:pic>
        <p:nvPicPr>
          <p:cNvPr id="8" name="Picture 7">
            <a:extLst>
              <a:ext uri="{FF2B5EF4-FFF2-40B4-BE49-F238E27FC236}">
                <a16:creationId xmlns:a16="http://schemas.microsoft.com/office/drawing/2014/main" xmlns="" id="{0B5FFBD0-F89F-496B-8924-B0710EBA4AAD}"/>
              </a:ext>
            </a:extLst>
          </p:cNvPr>
          <p:cNvPicPr>
            <a:picLocks noChangeAspect="1"/>
          </p:cNvPicPr>
          <p:nvPr/>
        </p:nvPicPr>
        <p:blipFill>
          <a:blip r:embed="rId2"/>
          <a:srcRect l="9472" r="9858" b="6539"/>
          <a:stretch>
            <a:fillRect/>
          </a:stretch>
        </p:blipFill>
        <p:spPr>
          <a:xfrm>
            <a:off x="257578" y="503195"/>
            <a:ext cx="6096000" cy="6354805"/>
          </a:xfrm>
          <a:prstGeom prst="rect">
            <a:avLst/>
          </a:prstGeom>
        </p:spPr>
      </p:pic>
    </p:spTree>
    <p:extLst>
      <p:ext uri="{BB962C8B-B14F-4D97-AF65-F5344CB8AC3E}">
        <p14:creationId xmlns:p14="http://schemas.microsoft.com/office/powerpoint/2010/main" val="314337215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Picture 2">
            <a:extLst>
              <a:ext uri="{FF2B5EF4-FFF2-40B4-BE49-F238E27FC236}">
                <a16:creationId xmlns:a16="http://schemas.microsoft.com/office/drawing/2014/main" xmlns="" id="{2E0C0D5D-6CBD-4F6B-BE99-676EFB669927}"/>
              </a:ext>
            </a:extLst>
          </p:cNvPr>
          <p:cNvPicPr/>
          <p:nvPr/>
        </p:nvPicPr>
        <p:blipFill>
          <a:blip r:embed="rId2"/>
          <a:srcRect l="39053" t="3843" r="4111" b="3645"/>
          <a:stretch>
            <a:fillRect/>
          </a:stretch>
        </p:blipFill>
        <p:spPr bwMode="auto">
          <a:xfrm>
            <a:off x="-1" y="449942"/>
            <a:ext cx="7794171" cy="6408057"/>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xmlns="" id="{1F742980-8EDB-4F62-864A-1E1080F37C57}"/>
              </a:ext>
            </a:extLst>
          </p:cNvPr>
          <p:cNvSpPr/>
          <p:nvPr/>
        </p:nvSpPr>
        <p:spPr>
          <a:xfrm>
            <a:off x="0" y="0"/>
            <a:ext cx="7532914" cy="461665"/>
          </a:xfrm>
          <a:prstGeom prst="rect">
            <a:avLst/>
          </a:prstGeom>
        </p:spPr>
        <p:txBody>
          <a:bodyPr wrap="square">
            <a:spAutoFit/>
          </a:bodyPr>
          <a:lstStyle/>
          <a:p>
            <a:pPr algn="ctr"/>
            <a:r>
              <a:rPr lang="en-IN" sz="2400" b="1">
                <a:solidFill>
                  <a:srgbClr val="FFFF00"/>
                </a:solidFill>
              </a:rPr>
              <a:t>Number of Chromosomes</a:t>
            </a:r>
          </a:p>
        </p:txBody>
      </p:sp>
      <p:pic>
        <p:nvPicPr>
          <p:cNvPr id="6" name="Picture 5">
            <a:extLst>
              <a:ext uri="{FF2B5EF4-FFF2-40B4-BE49-F238E27FC236}">
                <a16:creationId xmlns:a16="http://schemas.microsoft.com/office/drawing/2014/main" xmlns="" id="{52F894FA-15C0-43D5-8832-54670F2D9927}"/>
              </a:ext>
            </a:extLst>
          </p:cNvPr>
          <p:cNvPicPr>
            <a:picLocks noChangeAspect="1"/>
          </p:cNvPicPr>
          <p:nvPr/>
        </p:nvPicPr>
        <p:blipFill>
          <a:blip r:embed="rId3"/>
          <a:stretch>
            <a:fillRect/>
          </a:stretch>
        </p:blipFill>
        <p:spPr>
          <a:xfrm>
            <a:off x="7779656" y="89708"/>
            <a:ext cx="4397830" cy="2670244"/>
          </a:xfrm>
          <a:prstGeom prst="rect">
            <a:avLst/>
          </a:prstGeom>
        </p:spPr>
      </p:pic>
      <p:sp>
        <p:nvSpPr>
          <p:cNvPr id="7" name="Rectangle 6">
            <a:extLst>
              <a:ext uri="{FF2B5EF4-FFF2-40B4-BE49-F238E27FC236}">
                <a16:creationId xmlns:a16="http://schemas.microsoft.com/office/drawing/2014/main" xmlns="" id="{A7FFC70C-BE73-49B8-AFCC-CBB85BDA5654}"/>
              </a:ext>
            </a:extLst>
          </p:cNvPr>
          <p:cNvSpPr/>
          <p:nvPr/>
        </p:nvSpPr>
        <p:spPr>
          <a:xfrm>
            <a:off x="7765142" y="73349"/>
            <a:ext cx="1805302" cy="369332"/>
          </a:xfrm>
          <a:prstGeom prst="rect">
            <a:avLst/>
          </a:prstGeom>
          <a:solidFill>
            <a:schemeClr val="bg2">
              <a:lumMod val="50000"/>
            </a:schemeClr>
          </a:solidFill>
        </p:spPr>
        <p:txBody>
          <a:bodyPr wrap="none">
            <a:spAutoFit/>
          </a:bodyPr>
          <a:lstStyle/>
          <a:p>
            <a:r>
              <a:rPr lang="en-IN" b="1" i="1" err="1">
                <a:solidFill>
                  <a:srgbClr val="FFFF00"/>
                </a:solidFill>
              </a:rPr>
              <a:t>Ophioglossum</a:t>
            </a:r>
            <a:endParaRPr lang="en-IN" b="1" i="1">
              <a:solidFill>
                <a:srgbClr val="FFFF00"/>
              </a:solidFill>
            </a:endParaRPr>
          </a:p>
        </p:txBody>
      </p:sp>
      <p:pic>
        <p:nvPicPr>
          <p:cNvPr id="8" name="Picture 7">
            <a:extLst>
              <a:ext uri="{FF2B5EF4-FFF2-40B4-BE49-F238E27FC236}">
                <a16:creationId xmlns:a16="http://schemas.microsoft.com/office/drawing/2014/main" xmlns="" id="{E1D6842E-9C98-4D63-AD12-CBF339CFE50F}"/>
              </a:ext>
            </a:extLst>
          </p:cNvPr>
          <p:cNvPicPr>
            <a:picLocks noChangeAspect="1"/>
          </p:cNvPicPr>
          <p:nvPr/>
        </p:nvPicPr>
        <p:blipFill>
          <a:blip r:embed="rId4"/>
          <a:stretch>
            <a:fillRect/>
          </a:stretch>
        </p:blipFill>
        <p:spPr>
          <a:xfrm>
            <a:off x="7794170" y="2670630"/>
            <a:ext cx="4397830" cy="4194630"/>
          </a:xfrm>
          <a:prstGeom prst="rect">
            <a:avLst/>
          </a:prstGeom>
        </p:spPr>
      </p:pic>
    </p:spTree>
    <p:extLst>
      <p:ext uri="{BB962C8B-B14F-4D97-AF65-F5344CB8AC3E}">
        <p14:creationId xmlns:p14="http://schemas.microsoft.com/office/powerpoint/2010/main" val="3587954399"/>
      </p:ext>
    </p:extLst>
  </p:cSld>
  <p:clrMapOvr>
    <a:masterClrMapping/>
  </p:clrMapOvr>
  <p:transition spd="slow">
    <p:fade/>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1">
            <a:extLst>
              <a:ext uri="{FF2B5EF4-FFF2-40B4-BE49-F238E27FC236}">
                <a16:creationId xmlns:a16="http://schemas.microsoft.com/office/drawing/2014/main" xmlns="" id="{DF036D09-507D-4C88-A00C-7203F0849DC0}"/>
              </a:ext>
            </a:extLst>
          </p:cNvPr>
          <p:cNvSpPr/>
          <p:nvPr/>
        </p:nvSpPr>
        <p:spPr>
          <a:xfrm>
            <a:off x="4434082" y="0"/>
            <a:ext cx="2515432" cy="830997"/>
          </a:xfrm>
          <a:prstGeom prst="rect">
            <a:avLst/>
          </a:prstGeom>
        </p:spPr>
        <p:txBody>
          <a:bodyPr wrap="none">
            <a:spAutoFit/>
          </a:bodyPr>
          <a:lstStyle/>
          <a:p>
            <a:r>
              <a:rPr lang="en-IN" sz="4800" b="1">
                <a:solidFill>
                  <a:srgbClr val="FFFF00"/>
                </a:solidFill>
                <a:latin typeface="Arial" panose="020b0604020202020204" pitchFamily="34" charset="0"/>
                <a:cs typeface="Arial" panose="020b0604020202020204" pitchFamily="34" charset="0"/>
              </a:rPr>
              <a:t>Linkage</a:t>
            </a:r>
          </a:p>
        </p:txBody>
      </p:sp>
      <p:sp>
        <p:nvSpPr>
          <p:cNvPr id="3" name="Rectangle 2">
            <a:extLst>
              <a:ext uri="{FF2B5EF4-FFF2-40B4-BE49-F238E27FC236}">
                <a16:creationId xmlns:a16="http://schemas.microsoft.com/office/drawing/2014/main" xmlns="" id="{A757F24B-E220-450D-BA08-F8F8AF19BE72}"/>
              </a:ext>
            </a:extLst>
          </p:cNvPr>
          <p:cNvSpPr/>
          <p:nvPr/>
        </p:nvSpPr>
        <p:spPr>
          <a:xfrm>
            <a:off x="1" y="674302"/>
            <a:ext cx="12192000" cy="6555641"/>
          </a:xfrm>
          <a:prstGeom prst="rect">
            <a:avLst/>
          </a:prstGeom>
        </p:spPr>
        <p:txBody>
          <a:bodyPr wrap="square">
            <a:spAutoFit/>
          </a:bodyPr>
          <a:lstStyle/>
          <a:p>
            <a:pPr marL="457200" indent="-457200" algn="just">
              <a:buFont typeface="Arial" panose="020b0604020202020204" pitchFamily="34" charset="0"/>
              <a:buChar char="•"/>
            </a:pPr>
            <a:r>
              <a:rPr lang="en-IN" sz="2800">
                <a:latin typeface="Arial" panose="020b0604020202020204" pitchFamily="34" charset="0"/>
                <a:cs typeface="Arial" panose="020b0604020202020204" pitchFamily="34" charset="0"/>
              </a:rPr>
              <a:t>It is one of the Mendel’s deviation concept against for law of Independent assortment. </a:t>
            </a:r>
          </a:p>
          <a:p>
            <a:pPr marL="457200" indent="-457200" algn="just">
              <a:buFont typeface="Arial" panose="020b0604020202020204" pitchFamily="34" charset="0"/>
              <a:buChar char="•"/>
            </a:pPr>
            <a:endParaRPr lang="en-IN" sz="2800">
              <a:latin typeface="Arial" pitchFamily="34" charset="0"/>
              <a:cs typeface="Arial" pitchFamily="34" charset="0"/>
            </a:endParaRPr>
          </a:p>
          <a:p>
            <a:pPr marL="457200" indent="-457200" algn="just">
              <a:buFont typeface="Arial" panose="020b0604020202020204" pitchFamily="34" charset="0"/>
              <a:buChar char="•"/>
            </a:pPr>
            <a:r>
              <a:rPr lang="en-IN" sz="2800">
                <a:latin typeface="Arial" panose="020b0604020202020204" pitchFamily="34" charset="0"/>
                <a:cs typeface="Arial" panose="020b0604020202020204" pitchFamily="34" charset="0"/>
              </a:rPr>
              <a:t>The tendency of genes to stay together during separation of chromosomes is called</a:t>
            </a:r>
            <a:r>
              <a:rPr lang="en-IN" sz="2800">
                <a:solidFill>
                  <a:srgbClr val="00FF00"/>
                </a:solidFill>
                <a:latin typeface="Arial" panose="020b0604020202020204" pitchFamily="34" charset="0"/>
                <a:cs typeface="Arial" panose="020b0604020202020204" pitchFamily="34" charset="0"/>
              </a:rPr>
              <a:t> Linkage</a:t>
            </a:r>
            <a:r>
              <a:rPr lang="en-IN" sz="2800">
                <a:latin typeface="Arial" panose="020b0604020202020204" pitchFamily="34" charset="0"/>
                <a:cs typeface="Arial" panose="020b0604020202020204" pitchFamily="34" charset="0"/>
              </a:rPr>
              <a:t>. Genes do not independently assort out.</a:t>
            </a:r>
          </a:p>
          <a:p>
            <a:pPr marL="457200" indent="-457200" algn="just">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It was reported in Sweet pea (</a:t>
            </a:r>
            <a:r>
              <a:rPr lang="en-US" sz="2800" i="1" err="1">
                <a:latin typeface="Arial" panose="020b0604020202020204" pitchFamily="34" charset="0"/>
                <a:cs typeface="Arial" panose="020b0604020202020204" pitchFamily="34" charset="0"/>
              </a:rPr>
              <a:t>Lathyrus odoratus</a:t>
            </a:r>
            <a:r>
              <a:rPr lang="en-US" sz="2800">
                <a:latin typeface="Arial" panose="020b0604020202020204" pitchFamily="34" charset="0"/>
                <a:cs typeface="Arial" panose="020b0604020202020204" pitchFamily="34" charset="0"/>
              </a:rPr>
              <a:t>) by </a:t>
            </a:r>
            <a:r>
              <a:rPr lang="en-US" sz="2800" b="1" err="1">
                <a:solidFill>
                  <a:srgbClr val="FFFF66"/>
                </a:solidFill>
                <a:latin typeface="Arial" panose="020b0604020202020204" pitchFamily="34" charset="0"/>
                <a:cs typeface="Arial" panose="020b0604020202020204" pitchFamily="34" charset="0"/>
              </a:rPr>
              <a:t>Willium Bateson </a:t>
            </a:r>
            <a:r>
              <a:rPr lang="en-US" sz="2800" b="1">
                <a:solidFill>
                  <a:schemeClr val="accent1">
                    <a:lumMod val="20000"/>
                    <a:lumOff val="80000"/>
                  </a:schemeClr>
                </a:solidFill>
                <a:latin typeface="Arial" panose="020b0604020202020204" pitchFamily="34" charset="0"/>
                <a:cs typeface="Arial" panose="020b0604020202020204" pitchFamily="34" charset="0"/>
              </a:rPr>
              <a:t>and </a:t>
            </a:r>
            <a:r>
              <a:rPr lang="en-US" sz="2800" b="1">
                <a:solidFill>
                  <a:srgbClr val="FFFF66"/>
                </a:solidFill>
                <a:latin typeface="Arial" panose="020b0604020202020204" pitchFamily="34" charset="0"/>
                <a:cs typeface="Arial" panose="020b0604020202020204" pitchFamily="34" charset="0"/>
              </a:rPr>
              <a:t>Reginald C. Punnet </a:t>
            </a:r>
            <a:r>
              <a:rPr lang="en-US" sz="2800">
                <a:latin typeface="Arial" panose="020b0604020202020204" pitchFamily="34" charset="0"/>
                <a:cs typeface="Arial" panose="020b0604020202020204" pitchFamily="34" charset="0"/>
              </a:rPr>
              <a:t>in 1906. </a:t>
            </a:r>
          </a:p>
          <a:p>
            <a:pPr marL="457200" indent="-457200" algn="just">
              <a:buFont typeface="Arial" panose="020b0604020202020204" pitchFamily="34" charset="0"/>
              <a:buChar char="•"/>
            </a:pPr>
            <a:endParaRPr lang="en-US" sz="2800">
              <a:latin typeface="Arial" pitchFamily="34" charset="0"/>
              <a:cs typeface="Arial" pitchFamily="34" charset="0"/>
            </a:endParaRPr>
          </a:p>
          <a:p>
            <a:pPr marL="457200"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Purple flower long pollen		X		red flower round pollen</a:t>
            </a:r>
          </a:p>
          <a:p>
            <a:pPr lvl="3" algn="just"/>
            <a:r>
              <a:rPr lang="en-US" sz="2800">
                <a:solidFill>
                  <a:srgbClr val="FFFF00"/>
                </a:solidFill>
                <a:latin typeface="Arial" panose="020b0604020202020204" pitchFamily="34" charset="0"/>
                <a:cs typeface="Arial" panose="020b0604020202020204" pitchFamily="34" charset="0"/>
              </a:rPr>
              <a:t>PL/PL</a:t>
            </a:r>
            <a:r>
              <a:rPr lang="en-US" sz="2800">
                <a:latin typeface="Arial" panose="020b0604020202020204" pitchFamily="34" charset="0"/>
                <a:cs typeface="Arial" panose="020b0604020202020204" pitchFamily="34" charset="0"/>
              </a:rPr>
              <a:t>										</a:t>
            </a:r>
            <a:r>
              <a:rPr lang="en-US" sz="2800">
                <a:solidFill>
                  <a:srgbClr val="FFFF00"/>
                </a:solidFill>
                <a:latin typeface="Arial" panose="020b0604020202020204" pitchFamily="34" charset="0"/>
                <a:cs typeface="Arial" panose="020b0604020202020204" pitchFamily="34" charset="0"/>
              </a:rPr>
              <a:t>pl/pl</a:t>
            </a:r>
          </a:p>
          <a:p>
            <a:pPr marL="457200" indent="-457200" algn="just">
              <a:buFont typeface="Arial" panose="020b0604020202020204" pitchFamily="34" charset="0"/>
              <a:buChar char="•"/>
            </a:pPr>
            <a:endParaRPr lang="en-US" sz="280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2800">
                <a:latin typeface="Arial" panose="020b0604020202020204" pitchFamily="34" charset="0"/>
                <a:cs typeface="Arial" panose="020b0604020202020204" pitchFamily="34" charset="0"/>
              </a:rPr>
              <a:t>F</a:t>
            </a:r>
            <a:r>
              <a:rPr lang="en-US" sz="2800" baseline="-25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progenies did not exhibit in 1:1:1:1 ratio</a:t>
            </a:r>
          </a:p>
          <a:p>
            <a:pPr marL="457200" indent="-457200" algn="just">
              <a:buFont typeface="Arial" panose="020b0604020202020204" pitchFamily="34" charset="0"/>
              <a:buChar char="•"/>
            </a:pPr>
            <a:endParaRPr lang="en-IN" sz="2800">
              <a:latin typeface="Arial" panose="020b0604020202020204" pitchFamily="34" charset="0"/>
              <a:cs typeface="Arial" panose="020b0604020202020204" pitchFamily="34" charset="0"/>
            </a:endParaRPr>
          </a:p>
          <a:p>
            <a:pPr algn="just"/>
            <a:endParaRPr lang="en-IN"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706530"/>
      </p:ext>
    </p:extLst>
  </p:cSld>
  <p:clrMapOvr>
    <a:masterClrMapping/>
  </p:clrMapOvr>
  <p:transition spd="slow">
    <p:fade/>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r:embed="rId1">
            <a:duotone>
              <a:schemeClr val="phClr">
                <a:shade val="18000"/>
                <a:satMod val="160000"/>
                <a:lumMod val="28000"/>
              </a:schemeClr>
              <a:schemeClr val="phClr">
                <a:tint val="95000"/>
                <a:satMod val="160000"/>
                <a:lumMod val="116000"/>
              </a:schemeClr>
            </a:duotone>
          </a:blip>
          <a:stretch>
            <a:fillRect/>
          </a:stretch>
        </a:blipFill>
      </a:bgFillStyleLst>
    </a:fmtScheme>
  </a:themeElements>
  <a:objectDefaults/>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Damask</Template>
  <Company/>
  <PresentationFormat>Custom</PresentationFormat>
  <Paragraphs>212</Paragraphs>
  <Slides>49</Slides>
  <Notes>1</Notes>
  <TotalTime>1400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49</vt:i4>
      </vt:variant>
    </vt:vector>
  </HeadingPairs>
  <TitlesOfParts>
    <vt:vector baseType="lpstr" size="59">
      <vt:lpstr>Arial</vt:lpstr>
      <vt:lpstr>Bookman Old Style</vt:lpstr>
      <vt:lpstr>Rockwell</vt:lpstr>
      <vt:lpstr>Calibri Light</vt:lpstr>
      <vt:lpstr>Calibri</vt:lpstr>
      <vt:lpstr>Franklin Gothic Heavy</vt:lpstr>
      <vt:lpstr>Wingdings</vt:lpstr>
      <vt:lpstr>Cambria</vt:lpstr>
      <vt:lpstr>Arial Rounded MT Bold</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Kinds of linkage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Chapter 3   Chromosomal Basis of Inheritance </dc:title>
  <dc:creator>LAKSHMIPRAKASH</dc:creator>
  <cp:lastModifiedBy>dell</cp:lastModifiedBy>
  <cp:revision>354</cp:revision>
  <dcterms:created xsi:type="dcterms:W3CDTF">2019-05-17T06:26:50Z</dcterms:created>
  <dcterms:modified xsi:type="dcterms:W3CDTF">2023-02-08T10:00:13Z</dcterms:modified>
</cp:coreProperties>
</file>